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5" r:id="rId2"/>
    <p:sldId id="489" r:id="rId3"/>
    <p:sldId id="279" r:id="rId4"/>
    <p:sldId id="426" r:id="rId5"/>
    <p:sldId id="445" r:id="rId6"/>
    <p:sldId id="302" r:id="rId7"/>
    <p:sldId id="456" r:id="rId8"/>
    <p:sldId id="396" r:id="rId9"/>
    <p:sldId id="415" r:id="rId10"/>
    <p:sldId id="425" r:id="rId11"/>
    <p:sldId id="382" r:id="rId12"/>
    <p:sldId id="381" r:id="rId13"/>
    <p:sldId id="481" r:id="rId14"/>
    <p:sldId id="469" r:id="rId15"/>
    <p:sldId id="307" r:id="rId16"/>
    <p:sldId id="292" r:id="rId17"/>
    <p:sldId id="483" r:id="rId18"/>
    <p:sldId id="427" r:id="rId19"/>
    <p:sldId id="484" r:id="rId20"/>
    <p:sldId id="486" r:id="rId21"/>
    <p:sldId id="487" r:id="rId22"/>
    <p:sldId id="488" r:id="rId23"/>
    <p:sldId id="272" r:id="rId24"/>
    <p:sldId id="257" r:id="rId25"/>
    <p:sldId id="289" r:id="rId26"/>
    <p:sldId id="290" r:id="rId27"/>
    <p:sldId id="291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52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87" autoAdjust="0"/>
    <p:restoredTop sz="80178" autoAdjust="0"/>
  </p:normalViewPr>
  <p:slideViewPr>
    <p:cSldViewPr snapToGrid="0">
      <p:cViewPr varScale="1">
        <p:scale>
          <a:sx n="101" d="100"/>
          <a:sy n="101" d="100"/>
        </p:scale>
        <p:origin x="138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5C249-EFF6-47A3-BDE2-4117F6027D2A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1706C-E72E-4288-B38A-CFEE4F344B7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2989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endParaRPr lang="sv-SE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EC1FB-13EF-42EF-A461-A142226BD7EB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024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/>
              <a:t>Heureka: verktyg för den långsiktiga planeringen, dvs tidshorisont på 30-100 år, underlag för strategiska beslut</a:t>
            </a:r>
          </a:p>
          <a:p>
            <a:r>
              <a:rPr lang="sv-SE" baseline="0" dirty="0"/>
              <a:t>används av stora industriella aktörer för att göra avverkningsberäkningar, myndigheter för konsekvensanalyser, forskning, undervisning</a:t>
            </a:r>
          </a:p>
          <a:p>
            <a:endParaRPr lang="sv-SE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7814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mer långsiktig än en vanlig skogsbruksplan, innefattar fler skötselalternativ, och konsekvenser för mer än virkesproduktion.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5117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Min förhoppning är att Heureka Lite kan bidra till att skogsägare fattar mer välgrundade beslut och att det in sin tur leder till ett mer hållbart skogsbruk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4F359-9111-45AB-9418-72E01447C8A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782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 problem med alla planeringsverktyg: svårt att hantera effekten av klimatförändringarna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Sverige har medeltemperaturen redan ökat med cirka </a:t>
            </a:r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grader sedan 1850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och den väntas fortsätta stiga med ungefär </a:t>
            </a:r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till 6 grader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beroende på hur mycket växthusgaser vi släpper ut.</a:t>
            </a:r>
          </a:p>
          <a:p>
            <a:pPr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Klimatförändringarna påverkar redan våra skogar, och effekterna väntas bli betydligt större framöver.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4F359-9111-45AB-9418-72E01447C8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893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Klimatförändringar påverkar inte bara temperaturen utan även nederbörden, (hur mycket, fördelningen över året, hur mycket det kan regna under en timme eller dag – mer starkregn)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Ett mått på hur mycket vatten som finns i marken ovanför grundvattennivån.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 ett varmare klimat kommer markfuktigheten att öka vintertid och minska sommartid i stora delar av landet. Antal dygn med låg markfuktighet beräknas öka i Götaland, Svealand och längs med Norrlandskusten på grund av den ökade avdunstningen. </a:t>
            </a:r>
            <a:endParaRPr lang="sv-SE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4F359-9111-45AB-9418-72E01447C8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092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Övergripande slutsatser:</a:t>
            </a:r>
          </a:p>
          <a:p>
            <a:r>
              <a:rPr lang="sv-SE" dirty="0"/>
              <a:t>• Klimatförändringen påverkar skogsbruket i grunden genom ökade skade-</a:t>
            </a:r>
          </a:p>
          <a:p>
            <a:r>
              <a:rPr lang="sv-SE" dirty="0"/>
              <a:t>risker. Särskilt utpekas östra Götaland, Öland, Gotland, Svealand och</a:t>
            </a:r>
          </a:p>
          <a:p>
            <a:r>
              <a:rPr lang="sv-SE" dirty="0"/>
              <a:t>Norrlandskusten som områden där torka och dess följder kan bli särskilt</a:t>
            </a:r>
          </a:p>
          <a:p>
            <a:r>
              <a:rPr lang="sv-SE" dirty="0"/>
              <a:t>allvarliga.</a:t>
            </a:r>
          </a:p>
          <a:p>
            <a:r>
              <a:rPr lang="sv-SE" dirty="0"/>
              <a:t>• En central slutsats är att samverkande effekter – exempelvis torka som le-</a:t>
            </a:r>
          </a:p>
          <a:p>
            <a:r>
              <a:rPr lang="sv-SE" dirty="0" err="1"/>
              <a:t>der</a:t>
            </a:r>
            <a:r>
              <a:rPr lang="sv-SE" dirty="0"/>
              <a:t> till granbarkborreangrepp och förhöjd brandrisk – kan förvärra </a:t>
            </a:r>
            <a:r>
              <a:rPr lang="sv-SE" dirty="0" err="1"/>
              <a:t>konse</a:t>
            </a:r>
            <a:r>
              <a:rPr lang="sv-SE" dirty="0"/>
              <a:t>-</a:t>
            </a:r>
          </a:p>
          <a:p>
            <a:r>
              <a:rPr lang="sv-SE" dirty="0" err="1"/>
              <a:t>kvenserna</a:t>
            </a:r>
            <a:r>
              <a:rPr lang="sv-SE" dirty="0"/>
              <a:t>.</a:t>
            </a:r>
          </a:p>
          <a:p>
            <a:r>
              <a:rPr lang="sv-SE" dirty="0"/>
              <a:t>• Infrastruktur i skogslandskapet är sårbar vid extrem nederbörd efter skogs-</a:t>
            </a:r>
          </a:p>
          <a:p>
            <a:r>
              <a:rPr lang="sv-SE" dirty="0"/>
              <a:t>bruksåtgärder, vilket kan påverka samhällsfunktioner negativt.</a:t>
            </a:r>
          </a:p>
          <a:p>
            <a:r>
              <a:rPr lang="sv-SE" dirty="0"/>
              <a:t>• Behovet av planering av skogsbruksåtgärder ökar. Planeringen behöver</a:t>
            </a:r>
          </a:p>
          <a:p>
            <a:r>
              <a:rPr lang="sv-SE" dirty="0"/>
              <a:t>vara platsspecifik utifrån de förutsättningar och behov som finns i land-</a:t>
            </a:r>
          </a:p>
          <a:p>
            <a:r>
              <a:rPr lang="sv-SE" dirty="0"/>
              <a:t>skapet och samhället.</a:t>
            </a:r>
          </a:p>
          <a:p>
            <a:r>
              <a:rPr lang="sv-SE" dirty="0"/>
              <a:t>• Klimatanpassning behöver ske sektorsövergripande och det är viktigt att</a:t>
            </a:r>
          </a:p>
          <a:p>
            <a:r>
              <a:rPr lang="sv-SE" dirty="0"/>
              <a:t>undvika så kallad "missanpassning" (eng. maladaptation), det vill säga åt-</a:t>
            </a:r>
          </a:p>
          <a:p>
            <a:r>
              <a:rPr lang="sv-SE" dirty="0"/>
              <a:t>gärder som på kort sikt minskar risker men förvärrar dem på lång sikt, el-</a:t>
            </a:r>
          </a:p>
          <a:p>
            <a:r>
              <a:rPr lang="sv-SE" dirty="0"/>
              <a:t>ler förvärrar dem för annan aktör, näring, samhället eller annat ekosystem i</a:t>
            </a:r>
          </a:p>
          <a:p>
            <a:r>
              <a:rPr lang="sv-SE" dirty="0"/>
              <a:t>ett förändrat klimat, så att viktiga ekosystemtjänster för skogen och sam-</a:t>
            </a:r>
          </a:p>
          <a:p>
            <a:r>
              <a:rPr lang="sv-SE" dirty="0" err="1"/>
              <a:t>hället</a:t>
            </a:r>
            <a:r>
              <a:rPr lang="sv-SE" dirty="0"/>
              <a:t> påverkas negativt.</a:t>
            </a:r>
          </a:p>
          <a:p>
            <a:r>
              <a:rPr lang="sv-SE" dirty="0"/>
              <a:t>• Det finns ett stort behov av att ta fram mer detaljerade underlag och data.</a:t>
            </a:r>
          </a:p>
          <a:p>
            <a:r>
              <a:rPr lang="sv-SE" dirty="0"/>
              <a:t>Dessa underlag behövs för att kunna utvärdera och följa </a:t>
            </a:r>
            <a:r>
              <a:rPr lang="sv-SE" dirty="0" err="1"/>
              <a:t>klimatanpass</a:t>
            </a:r>
            <a:r>
              <a:rPr lang="sv-SE" dirty="0"/>
              <a:t>-</a:t>
            </a:r>
          </a:p>
          <a:p>
            <a:r>
              <a:rPr lang="sv-SE" dirty="0" err="1"/>
              <a:t>ningsåtgärder</a:t>
            </a:r>
            <a:r>
              <a:rPr lang="sv-SE" dirty="0"/>
              <a:t>, samt för att kunna rapportera vidare enligt de åtagande </a:t>
            </a:r>
            <a:r>
              <a:rPr lang="sv-SE" dirty="0" err="1"/>
              <a:t>Sve</a:t>
            </a:r>
            <a:r>
              <a:rPr lang="sv-SE" dirty="0"/>
              <a:t>-</a:t>
            </a:r>
          </a:p>
          <a:p>
            <a:r>
              <a:rPr lang="sv-SE" dirty="0" err="1"/>
              <a:t>rige</a:t>
            </a:r>
            <a:r>
              <a:rPr lang="sv-SE" dirty="0"/>
              <a:t> har inom internationellt klimatarbete.</a:t>
            </a:r>
          </a:p>
          <a:p>
            <a:r>
              <a:rPr lang="sv-SE" dirty="0"/>
              <a:t>• Det behövs konkreta beräkningar av kostnader för klimatrelaterade skador</a:t>
            </a:r>
          </a:p>
          <a:p>
            <a:r>
              <a:rPr lang="sv-SE" dirty="0"/>
              <a:t>i skogsbruket, samt uppskattningar av kostnader och konsekvenser av</a:t>
            </a:r>
          </a:p>
          <a:p>
            <a:r>
              <a:rPr lang="sv-SE" dirty="0"/>
              <a:t>olika anpassningsåtgärder.</a:t>
            </a:r>
          </a:p>
          <a:p>
            <a:r>
              <a:rPr lang="sv-SE" dirty="0"/>
              <a:t>• Kunskapsspridning och tillsyn behöver utvecklas för att stödja </a:t>
            </a:r>
            <a:r>
              <a:rPr lang="sv-SE" dirty="0" err="1"/>
              <a:t>klimatan</a:t>
            </a:r>
            <a:r>
              <a:rPr lang="sv-SE" dirty="0"/>
              <a:t>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passning i skogsbrukets dagliga arbete för ett hållbart framtida skogsbruk</a:t>
            </a:r>
            <a:br>
              <a:rPr lang="sv-SE" dirty="0"/>
            </a:br>
            <a:br>
              <a:rPr lang="sv-SE" dirty="0"/>
            </a:br>
            <a:r>
              <a:rPr lang="sv-SE" dirty="0"/>
              <a:t>https://www.skogsstyrelsen.se/globalassets/om-oss/rapporter/rapporter-2025/rapport-2025-08-klimat--och-sarbarhetsanalys.pdf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4F359-9111-45AB-9418-72E01447C8A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132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Målen sattes upp för 6 år sedan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4F359-9111-45AB-9418-72E01447C8A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448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sv-SE" dirty="0"/>
            </a:br>
            <a:r>
              <a:rPr lang="sv-SE" dirty="0"/>
              <a:t>Sammantaget</a:t>
            </a:r>
            <a:br>
              <a:rPr lang="sv-SE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B4F359-9111-45AB-9418-72E01447C8A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462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sv-SE" dirty="0"/>
              <a:t>Atlantic </a:t>
            </a:r>
            <a:r>
              <a:rPr lang="sv-SE" dirty="0" err="1"/>
              <a:t>Meridional</a:t>
            </a:r>
            <a:r>
              <a:rPr lang="sv-SE" dirty="0"/>
              <a:t> </a:t>
            </a:r>
            <a:r>
              <a:rPr lang="sv-SE" dirty="0" err="1"/>
              <a:t>Overturning</a:t>
            </a:r>
            <a:r>
              <a:rPr lang="sv-SE" dirty="0"/>
              <a:t> </a:t>
            </a:r>
            <a:r>
              <a:rPr lang="sv-SE" dirty="0" err="1"/>
              <a:t>Circulation</a:t>
            </a:r>
            <a:r>
              <a:rPr lang="sv-SE" dirty="0"/>
              <a:t> (AMOC), 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transporterar varmt vatten från södra till norra Atlanten. Den gör att Väst- och Nordeuropa är varmare än andra områden på samma breddgrad.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finns tecken på att </a:t>
            </a:r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AMOC försvagas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och vissa studier varnar för att cirkulationen kan kollapsa under detta århundrade.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Klimatforskare varnar för att en kollaps skulle få </a:t>
            </a:r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katastrofala konsekvenser för Europa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kollaps skulle delvis motverka den globala uppvärmningen genom lägre temperaturer, men också leda till ett torrare klimat och större skillnader mellan sommar- och vintertemperaturer.</a:t>
            </a:r>
          </a:p>
          <a:p>
            <a:pPr lvl="0" fontAlgn="t"/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Förra året publicerades den första studien som undersökte de möjliga konsekvenserna för vanliga trädslag i Europa.</a:t>
            </a:r>
          </a:p>
          <a:p>
            <a:endParaRPr lang="sv-SE" dirty="0"/>
          </a:p>
          <a:p>
            <a:pPr lvl="0"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Övre panelen: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klimatmässig lämplighet för arten med en fungerande AMOC.</a:t>
            </a:r>
          </a:p>
          <a:p>
            <a:pPr lvl="0"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Nedre panelen: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klimatmässig lämplighet för arten efter en AMOC-kollaps.</a:t>
            </a:r>
          </a:p>
          <a:p>
            <a:pPr lvl="0"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Röd-orange nyanser: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minskad klimatmässig lämplighet.</a:t>
            </a:r>
          </a:p>
          <a:p>
            <a:pPr lvl="0" fontAlgn="t"/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Violett: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klimatet blir olämpligt för arten, vilket innebär att den riskerar att försvinna från området.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B4F359-9111-45AB-9418-72E01447C8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500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Global konkurrens, billigare att producera massaved i Eukalyptusplantager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3330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samlade 7-9 skogliga aktörer till tre workshops, en i södra, en i mellersta och en i norra Sverige</a:t>
            </a:r>
          </a:p>
          <a:p>
            <a:r>
              <a:rPr lang="sv-SE" dirty="0"/>
              <a:t>Skogsägare, rådgivare, företrädare från Skogsstyrelsen o skogsbolag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2461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samlade 7-9 skogliga aktörer till tre workshops, en i södra, en i mellersta och en i norra Sverige</a:t>
            </a:r>
          </a:p>
          <a:p>
            <a:r>
              <a:rPr lang="sv-SE" dirty="0"/>
              <a:t>Skogsägare, rådgivare, företrädare från Skogsstyrelsen o skogsbolag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9EC1FB-13EF-42EF-A461-A142226BD7EB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8922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 risker och hot för det mesta inte är med i verktygen gör det svårt att kvantifiera och synliggöra risker. 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604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Fler koder, för åtgärder och för beskrivningen av skogen</a:t>
            </a:r>
            <a:br>
              <a:rPr lang="sv-SE" dirty="0"/>
            </a:br>
            <a:r>
              <a:rPr lang="sv-SE" dirty="0"/>
              <a:t>Heureka underskattar tillväxt i hyggesfritt)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47634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D2616-37ED-3ED4-AA2F-41F4EF1E0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A3A873-2654-E36F-25FD-04A68234F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BB938-9E0D-B959-0B04-9F40662E0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Även om det går att ta hänsyn till olika värden så krävs det en extra ansträngning</a:t>
            </a:r>
          </a:p>
          <a:p>
            <a:r>
              <a:rPr lang="sv-SE" dirty="0"/>
              <a:t>Till saken hör också att planeringsunderlag som SBT ofta tas fram av rådgivare och de är sällan oberoende från industrin</a:t>
            </a:r>
          </a:p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C89FB-7779-E908-A6CC-4523149BC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6028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E589F-0A24-D539-E0CB-641613C24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9E839-94A8-AD2B-B9DE-D2A5C8734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592501-CFEA-B224-203B-90CC4855E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97FC9-813E-E3C7-1AB3-2B6AEE7D91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4833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Hyggesfritt skogsbruk: ett samlingsbegrepp för olika metoder</a:t>
            </a:r>
          </a:p>
          <a:p>
            <a:pPr marL="0" indent="0">
              <a:buNone/>
            </a:pPr>
            <a:r>
              <a:rPr lang="sv-SE" dirty="0"/>
              <a:t>Skogsstyrelsen definition:</a:t>
            </a:r>
            <a:br>
              <a:rPr lang="sv-SE" dirty="0"/>
            </a:br>
            <a:r>
              <a:rPr lang="sv-SE" i="1" dirty="0"/>
              <a:t>Skogen sköts så att marken alltid är trädbevuxen utan att det uppstår några större kalhuggna ytor.</a:t>
            </a:r>
          </a:p>
          <a:p>
            <a:pPr marL="0" indent="0">
              <a:buNone/>
            </a:pPr>
            <a:r>
              <a:rPr lang="sv-SE" dirty="0"/>
              <a:t>Olika skötselstrategier ingår, tex.</a:t>
            </a:r>
          </a:p>
          <a:p>
            <a:pPr lvl="1"/>
            <a:r>
              <a:rPr lang="sv-SE" dirty="0" err="1"/>
              <a:t>Blädningsbruk</a:t>
            </a:r>
            <a:r>
              <a:rPr lang="sv-SE" dirty="0"/>
              <a:t>/Plockhuggning</a:t>
            </a:r>
          </a:p>
          <a:p>
            <a:pPr lvl="1"/>
            <a:r>
              <a:rPr lang="sv-SE" dirty="0"/>
              <a:t>Överhållen skärm</a:t>
            </a:r>
          </a:p>
          <a:p>
            <a:pPr lvl="1"/>
            <a:r>
              <a:rPr lang="sv-SE" dirty="0" err="1"/>
              <a:t>Luckhuggning</a:t>
            </a: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61184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Brist på kontinuitet i informationslagring och –överföring:</a:t>
            </a:r>
          </a:p>
          <a:p>
            <a:pPr lvl="1"/>
            <a:r>
              <a:rPr lang="sv-SE" dirty="0"/>
              <a:t>Var finns basvägar, luckor, osv? Permanenta vägar?</a:t>
            </a:r>
          </a:p>
          <a:p>
            <a:pPr lvl="1"/>
            <a:r>
              <a:rPr lang="sv-SE" dirty="0"/>
              <a:t>Vem äger </a:t>
            </a:r>
            <a:r>
              <a:rPr lang="sv-SE" dirty="0" err="1"/>
              <a:t>datat</a:t>
            </a:r>
            <a:r>
              <a:rPr lang="sv-SE" dirty="0"/>
              <a:t>, hur länge, var?</a:t>
            </a:r>
          </a:p>
          <a:p>
            <a:pPr lvl="1"/>
            <a:r>
              <a:rPr lang="sv-SE" dirty="0"/>
              <a:t>Beståndshistorik?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E1706C-E72E-4288-B38A-CFEE4F344B77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1542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09A38BAE-415F-48E3-BFF7-C08177B18C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600D1D80-F5E4-4596-8236-DC8D5A3EB490}"/>
              </a:ext>
            </a:extLst>
          </p:cNvPr>
          <p:cNvSpPr/>
          <p:nvPr userDrawn="1"/>
        </p:nvSpPr>
        <p:spPr>
          <a:xfrm>
            <a:off x="5600700" y="872292"/>
            <a:ext cx="966355" cy="935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6234F76-746D-4B5C-A15E-02625704ED21}"/>
              </a:ext>
            </a:extLst>
          </p:cNvPr>
          <p:cNvSpPr/>
          <p:nvPr userDrawn="1"/>
        </p:nvSpPr>
        <p:spPr>
          <a:xfrm>
            <a:off x="-2264735" y="24063"/>
            <a:ext cx="2160000" cy="12693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712788" algn="l"/>
              </a:tabLst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Startsidan </a:t>
            </a: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är förvald och fast, kan också väljas som paussida, t.ex. under kaffepausen i ett föredrag. Du ser alla mallsidorna under ”Ny Bild/Layout”. </a:t>
            </a:r>
            <a:endParaRPr lang="sv-SE" sz="1200" i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686778B-A416-4079-AAA0-A3FE9CDCD68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672138" y="793750"/>
            <a:ext cx="849312" cy="854075"/>
            <a:chOff x="3573" y="500"/>
            <a:chExt cx="535" cy="538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368530C6-AB59-4438-8214-4D8CD19DC242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3573" y="500"/>
              <a:ext cx="535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0C9CB61-8DFA-4370-8AA1-B5A54FA0EA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51" y="500"/>
              <a:ext cx="257" cy="345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rgbClr val="690A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EC247F9-0193-4FBB-B6E1-2998D290037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73" y="500"/>
              <a:ext cx="257" cy="345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49ACFD5-ED1E-4A53-836D-628626254A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631" y="890"/>
              <a:ext cx="101" cy="148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957B3C7F-15F6-431B-B3DC-BEA9381FCE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75" y="892"/>
              <a:ext cx="110" cy="144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B9BBD18A-E976-46C7-8578-32BC5CFFAC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08" y="892"/>
              <a:ext cx="140" cy="146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rgbClr val="0061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68995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- och kapitelsida – klorofy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3148601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/>
              <a:t>Titel- och kapitelsida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5725391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Namn, organisation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7" name="Rektangel 16">
            <a:extLst>
              <a:ext uri="{FF2B5EF4-FFF2-40B4-BE49-F238E27FC236}">
                <a16:creationId xmlns:a16="http://schemas.microsoft.com/office/drawing/2014/main" id="{CF59F3B0-1A21-4D08-96F8-33B3411C5648}"/>
              </a:ext>
            </a:extLst>
          </p:cNvPr>
          <p:cNvSpPr/>
          <p:nvPr userDrawn="1"/>
        </p:nvSpPr>
        <p:spPr>
          <a:xfrm>
            <a:off x="-2129051" y="24063"/>
            <a:ext cx="2044827" cy="16645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Titel- och kapitelsida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fem färger: här skriver du in föredragets titel, ditt namn och tillhörighet. Mallsidan kan också användas som kapitelsida, där du skriver in avsnittets namn eller mötespunkt i rubrikfältet. </a:t>
            </a:r>
          </a:p>
        </p:txBody>
      </p:sp>
    </p:spTree>
    <p:extLst>
      <p:ext uri="{BB962C8B-B14F-4D97-AF65-F5344CB8AC3E}">
        <p14:creationId xmlns:p14="http://schemas.microsoft.com/office/powerpoint/2010/main" val="76507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- och kapitelsida – äp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3148601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tx1"/>
                </a:solidFill>
              </a:defRPr>
            </a:lvl1pPr>
          </a:lstStyle>
          <a:p>
            <a:r>
              <a:rPr lang="sv-SE"/>
              <a:t>Titel- och kapitelsida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5725391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Namn, organisation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7" name="Rektangel 16">
            <a:extLst>
              <a:ext uri="{FF2B5EF4-FFF2-40B4-BE49-F238E27FC236}">
                <a16:creationId xmlns:a16="http://schemas.microsoft.com/office/drawing/2014/main" id="{A869A8FD-7819-4E27-8383-8602F42D8C67}"/>
              </a:ext>
            </a:extLst>
          </p:cNvPr>
          <p:cNvSpPr/>
          <p:nvPr userDrawn="1"/>
        </p:nvSpPr>
        <p:spPr>
          <a:xfrm>
            <a:off x="-2129051" y="24063"/>
            <a:ext cx="2044827" cy="16645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Titel- och kapitelsida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fem färger: här skriver du in föredragets titel, ditt namn och tillhörighet. Mallsidan kan också användas som kapitelsida, där du skriver in avsnittets namn eller mötespunkt i rubrikfältet. </a:t>
            </a:r>
          </a:p>
        </p:txBody>
      </p:sp>
    </p:spTree>
    <p:extLst>
      <p:ext uri="{BB962C8B-B14F-4D97-AF65-F5344CB8AC3E}">
        <p14:creationId xmlns:p14="http://schemas.microsoft.com/office/powerpoint/2010/main" val="248381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- och kapitelsida – plom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3148601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/>
              <a:t>Titel- och kapitelsida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5725391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Namn, organisation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7" name="Rektangel 16">
            <a:extLst>
              <a:ext uri="{FF2B5EF4-FFF2-40B4-BE49-F238E27FC236}">
                <a16:creationId xmlns:a16="http://schemas.microsoft.com/office/drawing/2014/main" id="{55B6A2C6-5A5E-4C59-9FF4-96A68ADB3B71}"/>
              </a:ext>
            </a:extLst>
          </p:cNvPr>
          <p:cNvSpPr/>
          <p:nvPr userDrawn="1"/>
        </p:nvSpPr>
        <p:spPr>
          <a:xfrm>
            <a:off x="-2129051" y="24063"/>
            <a:ext cx="2044827" cy="16645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Titel- och kapitelsida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fem färger: här skriver du in föredragets titel, ditt namn och tillhörighet. Mallsidan kan också användas som kapitelsida, där du skriver in avsnittets namn eller mötespunkt i rubrikfältet. </a:t>
            </a:r>
          </a:p>
        </p:txBody>
      </p:sp>
    </p:spTree>
    <p:extLst>
      <p:ext uri="{BB962C8B-B14F-4D97-AF65-F5344CB8AC3E}">
        <p14:creationId xmlns:p14="http://schemas.microsoft.com/office/powerpoint/2010/main" val="349470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- och kapitelsida – havsv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3148601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/>
              <a:t>Titel- och kapitelsida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5725391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Namn, organisation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7" name="Rektangel 16">
            <a:extLst>
              <a:ext uri="{FF2B5EF4-FFF2-40B4-BE49-F238E27FC236}">
                <a16:creationId xmlns:a16="http://schemas.microsoft.com/office/drawing/2014/main" id="{8E950D7F-C06C-4075-BD6B-9B742F936C49}"/>
              </a:ext>
            </a:extLst>
          </p:cNvPr>
          <p:cNvSpPr/>
          <p:nvPr userDrawn="1"/>
        </p:nvSpPr>
        <p:spPr>
          <a:xfrm>
            <a:off x="-2129051" y="24063"/>
            <a:ext cx="2044827" cy="16645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Titel- och kapitelsida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fem färger: här skriver du in föredragets titel, ditt namn och tillhörighet. Mallsidan kan också användas som kapitelsida, där du skriver in avsnittets namn eller mötespunkt i rubrikfältet. </a:t>
            </a:r>
          </a:p>
        </p:txBody>
      </p:sp>
    </p:spTree>
    <p:extLst>
      <p:ext uri="{BB962C8B-B14F-4D97-AF65-F5344CB8AC3E}">
        <p14:creationId xmlns:p14="http://schemas.microsoft.com/office/powerpoint/2010/main" val="193573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- och kapitelsida – sko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8C5A01F-3658-46AC-A1DE-8445AEAB0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5459" y="3148601"/>
            <a:ext cx="9144000" cy="2387600"/>
          </a:xfrm>
        </p:spPr>
        <p:txBody>
          <a:bodyPr anchor="b"/>
          <a:lstStyle>
            <a:lvl1pPr algn="l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/>
              <a:t>Titel- och kapitelsida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5C78210-3B40-4057-98BE-2954168FB2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5459" y="5725391"/>
            <a:ext cx="9144000" cy="58189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Namn, organisation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7" name="Rektangel 16">
            <a:extLst>
              <a:ext uri="{FF2B5EF4-FFF2-40B4-BE49-F238E27FC236}">
                <a16:creationId xmlns:a16="http://schemas.microsoft.com/office/drawing/2014/main" id="{38E6F990-5417-4B35-AE8C-59B9F25EA90A}"/>
              </a:ext>
            </a:extLst>
          </p:cNvPr>
          <p:cNvSpPr/>
          <p:nvPr userDrawn="1"/>
        </p:nvSpPr>
        <p:spPr>
          <a:xfrm>
            <a:off x="-2129051" y="24063"/>
            <a:ext cx="2044827" cy="16645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Titel- och kapitelsida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fem färger: här skriver du in föredragets titel, ditt namn och tillhörighet. Mallsidan kan också användas som kapitelsida, där du skriver in avsnittets namn eller mötespunkt i rubrikfältet. </a:t>
            </a:r>
          </a:p>
        </p:txBody>
      </p:sp>
    </p:spTree>
    <p:extLst>
      <p:ext uri="{BB962C8B-B14F-4D97-AF65-F5344CB8AC3E}">
        <p14:creationId xmlns:p14="http://schemas.microsoft.com/office/powerpoint/2010/main" val="164055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ED21EC5-62F9-469A-B2AE-D25E125AF6D9}"/>
              </a:ext>
            </a:extLst>
          </p:cNvPr>
          <p:cNvSpPr/>
          <p:nvPr userDrawn="1"/>
        </p:nvSpPr>
        <p:spPr>
          <a:xfrm>
            <a:off x="0" y="0"/>
            <a:ext cx="806823" cy="6858000"/>
          </a:xfrm>
          <a:prstGeom prst="rect">
            <a:avLst/>
          </a:prstGeom>
          <a:solidFill>
            <a:srgbClr val="004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077B0EB-C7B7-43AB-8A6A-B3EB0DEE2B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4"/>
          <a:stretch/>
        </p:blipFill>
        <p:spPr>
          <a:xfrm>
            <a:off x="35861" y="0"/>
            <a:ext cx="12156139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072" y="800100"/>
            <a:ext cx="8669483" cy="880197"/>
          </a:xfrm>
        </p:spPr>
        <p:txBody>
          <a:bodyPr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Innehåll</a:t>
            </a:r>
          </a:p>
        </p:txBody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281B56D4-D572-4F77-ADFE-A496E83B0B07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9950389-10F4-457A-987D-FDD9A7550B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BA4E1A3-C424-492E-980C-420CF1ECD85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90F966FE-8E3B-4344-AE8D-478E20AFEC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97503E8-9288-4CB1-A5AA-B956986E94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2D2D20C9-0781-4420-82D4-B22761D426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3" name="Rektangel 12">
            <a:extLst>
              <a:ext uri="{FF2B5EF4-FFF2-40B4-BE49-F238E27FC236}">
                <a16:creationId xmlns:a16="http://schemas.microsoft.com/office/drawing/2014/main" id="{ABEB415B-90BD-4B90-9A47-EE31D58C43FE}"/>
              </a:ext>
            </a:extLst>
          </p:cNvPr>
          <p:cNvSpPr/>
          <p:nvPr userDrawn="1"/>
        </p:nvSpPr>
        <p:spPr>
          <a:xfrm>
            <a:off x="-2211572" y="24063"/>
            <a:ext cx="2127348" cy="87408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Dispositionssida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här skriver du in de olika punkter (kapitel) som föredraget eller mötet innehåller.</a:t>
            </a:r>
          </a:p>
        </p:txBody>
      </p:sp>
      <p:sp>
        <p:nvSpPr>
          <p:cNvPr id="15" name="Platshållare för text 4">
            <a:extLst>
              <a:ext uri="{FF2B5EF4-FFF2-40B4-BE49-F238E27FC236}">
                <a16:creationId xmlns:a16="http://schemas.microsoft.com/office/drawing/2014/main" id="{99C489A3-F9A8-462F-B8AE-A8B3134F74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313" y="1960814"/>
            <a:ext cx="8710445" cy="4343400"/>
          </a:xfrm>
        </p:spPr>
        <p:txBody>
          <a:bodyPr/>
          <a:lstStyle>
            <a:lvl1pPr marL="457200" indent="-45720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2pPr>
            <a:lvl3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3pPr>
            <a:lvl4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4pPr>
            <a:lvl5pPr marL="901700" indent="-457200">
              <a:buFont typeface="+mj-lt"/>
              <a:buAutoNum type="alphaLcParenR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144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kil och utbytbar lit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098BC990-E3F0-4969-A62C-2B2DAB821C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74669" y="1014582"/>
            <a:ext cx="1543488" cy="5849336"/>
          </a:xfrm>
          <a:custGeom>
            <a:avLst/>
            <a:gdLst>
              <a:gd name="connsiteX0" fmla="*/ 0 w 1533233"/>
              <a:gd name="connsiteY0" fmla="*/ 6008703 h 6008703"/>
              <a:gd name="connsiteX1" fmla="*/ 1533233 w 1533233"/>
              <a:gd name="connsiteY1" fmla="*/ 0 h 6008703"/>
              <a:gd name="connsiteX2" fmla="*/ 1533233 w 1533233"/>
              <a:gd name="connsiteY2" fmla="*/ 6008703 h 6008703"/>
              <a:gd name="connsiteX3" fmla="*/ 0 w 1533233"/>
              <a:gd name="connsiteY3" fmla="*/ 6008703 h 6008703"/>
              <a:gd name="connsiteX0" fmla="*/ 0 w 1533233"/>
              <a:gd name="connsiteY0" fmla="*/ 6008703 h 6014621"/>
              <a:gd name="connsiteX1" fmla="*/ 1533233 w 1533233"/>
              <a:gd name="connsiteY1" fmla="*/ 0 h 6014621"/>
              <a:gd name="connsiteX2" fmla="*/ 314033 w 1533233"/>
              <a:gd name="connsiteY2" fmla="*/ 6014621 h 6014621"/>
              <a:gd name="connsiteX3" fmla="*/ 0 w 1533233"/>
              <a:gd name="connsiteY3" fmla="*/ 6008703 h 6014621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314033 w 1538565"/>
              <a:gd name="connsiteY2" fmla="*/ 5849336 h 5849336"/>
              <a:gd name="connsiteX3" fmla="*/ 0 w 1538565"/>
              <a:gd name="connsiteY3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492752 w 1538565"/>
              <a:gd name="connsiteY2" fmla="*/ 216524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42759"/>
              <a:gd name="connsiteY0" fmla="*/ 5843418 h 5849336"/>
              <a:gd name="connsiteX1" fmla="*/ 1538565 w 1542759"/>
              <a:gd name="connsiteY1" fmla="*/ 0 h 5849336"/>
              <a:gd name="connsiteX2" fmla="*/ 1542759 w 1542759"/>
              <a:gd name="connsiteY2" fmla="*/ 54599 h 5849336"/>
              <a:gd name="connsiteX3" fmla="*/ 314033 w 1542759"/>
              <a:gd name="connsiteY3" fmla="*/ 5849336 h 5849336"/>
              <a:gd name="connsiteX4" fmla="*/ 0 w 1542759"/>
              <a:gd name="connsiteY4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535615 w 1538565"/>
              <a:gd name="connsiteY2" fmla="*/ 56980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78477"/>
              <a:gd name="connsiteY0" fmla="*/ 5843418 h 5849336"/>
              <a:gd name="connsiteX1" fmla="*/ 1538565 w 1578477"/>
              <a:gd name="connsiteY1" fmla="*/ 0 h 5849336"/>
              <a:gd name="connsiteX2" fmla="*/ 1578477 w 1578477"/>
              <a:gd name="connsiteY2" fmla="*/ 87937 h 5849336"/>
              <a:gd name="connsiteX3" fmla="*/ 314033 w 1578477"/>
              <a:gd name="connsiteY3" fmla="*/ 5849336 h 5849336"/>
              <a:gd name="connsiteX4" fmla="*/ 0 w 1578477"/>
              <a:gd name="connsiteY4" fmla="*/ 5843418 h 5849336"/>
              <a:gd name="connsiteX0" fmla="*/ 0 w 1578502"/>
              <a:gd name="connsiteY0" fmla="*/ 5843418 h 5849336"/>
              <a:gd name="connsiteX1" fmla="*/ 1538565 w 1578502"/>
              <a:gd name="connsiteY1" fmla="*/ 0 h 5849336"/>
              <a:gd name="connsiteX2" fmla="*/ 1578477 w 1578502"/>
              <a:gd name="connsiteY2" fmla="*/ 87937 h 5849336"/>
              <a:gd name="connsiteX3" fmla="*/ 314033 w 1578502"/>
              <a:gd name="connsiteY3" fmla="*/ 5849336 h 5849336"/>
              <a:gd name="connsiteX4" fmla="*/ 0 w 1578502"/>
              <a:gd name="connsiteY4" fmla="*/ 5843418 h 5849336"/>
              <a:gd name="connsiteX0" fmla="*/ 0 w 1543111"/>
              <a:gd name="connsiteY0" fmla="*/ 5843418 h 5849336"/>
              <a:gd name="connsiteX1" fmla="*/ 1538565 w 1543111"/>
              <a:gd name="connsiteY1" fmla="*/ 0 h 5849336"/>
              <a:gd name="connsiteX2" fmla="*/ 1530852 w 1543111"/>
              <a:gd name="connsiteY2" fmla="*/ 83174 h 5849336"/>
              <a:gd name="connsiteX3" fmla="*/ 314033 w 1543111"/>
              <a:gd name="connsiteY3" fmla="*/ 5849336 h 5849336"/>
              <a:gd name="connsiteX4" fmla="*/ 0 w 1543111"/>
              <a:gd name="connsiteY4" fmla="*/ 5843418 h 5849336"/>
              <a:gd name="connsiteX0" fmla="*/ 0 w 1540225"/>
              <a:gd name="connsiteY0" fmla="*/ 5843418 h 5849336"/>
              <a:gd name="connsiteX1" fmla="*/ 1538565 w 1540225"/>
              <a:gd name="connsiteY1" fmla="*/ 0 h 5849336"/>
              <a:gd name="connsiteX2" fmla="*/ 1530852 w 1540225"/>
              <a:gd name="connsiteY2" fmla="*/ 83174 h 5849336"/>
              <a:gd name="connsiteX3" fmla="*/ 314033 w 1540225"/>
              <a:gd name="connsiteY3" fmla="*/ 5849336 h 5849336"/>
              <a:gd name="connsiteX4" fmla="*/ 0 w 1540225"/>
              <a:gd name="connsiteY4" fmla="*/ 5843418 h 5849336"/>
              <a:gd name="connsiteX0" fmla="*/ 0 w 1545425"/>
              <a:gd name="connsiteY0" fmla="*/ 5843418 h 5849336"/>
              <a:gd name="connsiteX1" fmla="*/ 1538565 w 1545425"/>
              <a:gd name="connsiteY1" fmla="*/ 0 h 5849336"/>
              <a:gd name="connsiteX2" fmla="*/ 1545139 w 1545425"/>
              <a:gd name="connsiteY2" fmla="*/ 80793 h 5849336"/>
              <a:gd name="connsiteX3" fmla="*/ 314033 w 1545425"/>
              <a:gd name="connsiteY3" fmla="*/ 5849336 h 5849336"/>
              <a:gd name="connsiteX4" fmla="*/ 0 w 1545425"/>
              <a:gd name="connsiteY4" fmla="*/ 5843418 h 5849336"/>
              <a:gd name="connsiteX0" fmla="*/ 0 w 1543488"/>
              <a:gd name="connsiteY0" fmla="*/ 5843418 h 5849336"/>
              <a:gd name="connsiteX1" fmla="*/ 1538565 w 1543488"/>
              <a:gd name="connsiteY1" fmla="*/ 0 h 5849336"/>
              <a:gd name="connsiteX2" fmla="*/ 1542758 w 1543488"/>
              <a:gd name="connsiteY2" fmla="*/ 49836 h 5849336"/>
              <a:gd name="connsiteX3" fmla="*/ 314033 w 1543488"/>
              <a:gd name="connsiteY3" fmla="*/ 5849336 h 5849336"/>
              <a:gd name="connsiteX4" fmla="*/ 0 w 1543488"/>
              <a:gd name="connsiteY4" fmla="*/ 5843418 h 584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3488" h="5849336">
                <a:moveTo>
                  <a:pt x="0" y="5843418"/>
                </a:moveTo>
                <a:lnTo>
                  <a:pt x="1538565" y="0"/>
                </a:lnTo>
                <a:cubicBezTo>
                  <a:pt x="1544726" y="26931"/>
                  <a:pt x="1543742" y="13381"/>
                  <a:pt x="1542758" y="49836"/>
                </a:cubicBezTo>
                <a:lnTo>
                  <a:pt x="314033" y="5849336"/>
                </a:lnTo>
                <a:lnTo>
                  <a:pt x="0" y="58434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/>
              <a:t>.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2E0A6B9-3A25-4D77-BE60-0156198942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960963" y="1108695"/>
            <a:ext cx="1233996" cy="5749305"/>
          </a:xfrm>
          <a:custGeom>
            <a:avLst/>
            <a:gdLst>
              <a:gd name="connsiteX0" fmla="*/ 0 w 1233996"/>
              <a:gd name="connsiteY0" fmla="*/ 5825504 h 5825504"/>
              <a:gd name="connsiteX1" fmla="*/ 1233996 w 1233996"/>
              <a:gd name="connsiteY1" fmla="*/ 0 h 5825504"/>
              <a:gd name="connsiteX2" fmla="*/ 1233996 w 1233996"/>
              <a:gd name="connsiteY2" fmla="*/ 5825504 h 5825504"/>
              <a:gd name="connsiteX3" fmla="*/ 0 w 1233996"/>
              <a:gd name="connsiteY3" fmla="*/ 5825504 h 5825504"/>
              <a:gd name="connsiteX0" fmla="*/ 0 w 1260190"/>
              <a:gd name="connsiteY0" fmla="*/ 5715967 h 5715967"/>
              <a:gd name="connsiteX1" fmla="*/ 1260190 w 1260190"/>
              <a:gd name="connsiteY1" fmla="*/ 0 h 5715967"/>
              <a:gd name="connsiteX2" fmla="*/ 1233996 w 1260190"/>
              <a:gd name="connsiteY2" fmla="*/ 5715967 h 5715967"/>
              <a:gd name="connsiteX3" fmla="*/ 0 w 1260190"/>
              <a:gd name="connsiteY3" fmla="*/ 5715967 h 5715967"/>
              <a:gd name="connsiteX0" fmla="*/ 0 w 1233996"/>
              <a:gd name="connsiteY0" fmla="*/ 5749305 h 5749305"/>
              <a:gd name="connsiteX1" fmla="*/ 1231615 w 1233996"/>
              <a:gd name="connsiteY1" fmla="*/ 0 h 5749305"/>
              <a:gd name="connsiteX2" fmla="*/ 1233996 w 1233996"/>
              <a:gd name="connsiteY2" fmla="*/ 5749305 h 5749305"/>
              <a:gd name="connsiteX3" fmla="*/ 0 w 1233996"/>
              <a:gd name="connsiteY3" fmla="*/ 5749305 h 574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996" h="5749305">
                <a:moveTo>
                  <a:pt x="0" y="5749305"/>
                </a:moveTo>
                <a:lnTo>
                  <a:pt x="1231615" y="0"/>
                </a:lnTo>
                <a:cubicBezTo>
                  <a:pt x="1232409" y="1916435"/>
                  <a:pt x="1233202" y="3832870"/>
                  <a:pt x="1233996" y="5749305"/>
                </a:cubicBezTo>
                <a:lnTo>
                  <a:pt x="0" y="5749305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720000" bIns="1656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sv-SE"/>
              <a:t>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2CE84D2-A6B0-47F2-BD7C-842E6783A3CA}"/>
              </a:ext>
            </a:extLst>
          </p:cNvPr>
          <p:cNvSpPr/>
          <p:nvPr userDrawn="1"/>
        </p:nvSpPr>
        <p:spPr>
          <a:xfrm>
            <a:off x="-2074460" y="24063"/>
            <a:ext cx="1990236" cy="37508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Text, kil och utbytbar liten bild: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Byta till egen bild: klicka på ikonen för ”Bilder” i platshållaren och infoga bild, som inte bör vara för detaljerad.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Flytta bilden inom bildytan: markera bilden, välj ”Beskär”, markera bilden igen och flytta/ändra storlek.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Byta färg på kilen: markera kilen, välj annan temafärg med ”Figurfyllning”. Om kilen inte kan markeras, markera bildytan och välj ”Placera längst bak”.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74DDC08D-FA75-4863-947C-517F8BA9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9862886" cy="88019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180675CF-18A0-44DC-94A7-B0DBF8A4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9862886" cy="36485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204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kil och utbytbar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2E0A6B9-3A25-4D77-BE60-0156198942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17330" y="-13285"/>
            <a:ext cx="6385180" cy="6892305"/>
          </a:xfrm>
          <a:custGeom>
            <a:avLst/>
            <a:gdLst>
              <a:gd name="connsiteX0" fmla="*/ 0 w 1233996"/>
              <a:gd name="connsiteY0" fmla="*/ 5825504 h 5825504"/>
              <a:gd name="connsiteX1" fmla="*/ 1233996 w 1233996"/>
              <a:gd name="connsiteY1" fmla="*/ 0 h 5825504"/>
              <a:gd name="connsiteX2" fmla="*/ 1233996 w 1233996"/>
              <a:gd name="connsiteY2" fmla="*/ 5825504 h 5825504"/>
              <a:gd name="connsiteX3" fmla="*/ 0 w 1233996"/>
              <a:gd name="connsiteY3" fmla="*/ 5825504 h 5825504"/>
              <a:gd name="connsiteX0" fmla="*/ 0 w 1260190"/>
              <a:gd name="connsiteY0" fmla="*/ 5715967 h 5715967"/>
              <a:gd name="connsiteX1" fmla="*/ 1260190 w 1260190"/>
              <a:gd name="connsiteY1" fmla="*/ 0 h 5715967"/>
              <a:gd name="connsiteX2" fmla="*/ 1233996 w 1260190"/>
              <a:gd name="connsiteY2" fmla="*/ 5715967 h 5715967"/>
              <a:gd name="connsiteX3" fmla="*/ 0 w 1260190"/>
              <a:gd name="connsiteY3" fmla="*/ 5715967 h 5715967"/>
              <a:gd name="connsiteX0" fmla="*/ 0 w 1233996"/>
              <a:gd name="connsiteY0" fmla="*/ 5749305 h 5749305"/>
              <a:gd name="connsiteX1" fmla="*/ 1231615 w 1233996"/>
              <a:gd name="connsiteY1" fmla="*/ 0 h 5749305"/>
              <a:gd name="connsiteX2" fmla="*/ 1233996 w 1233996"/>
              <a:gd name="connsiteY2" fmla="*/ 5749305 h 5749305"/>
              <a:gd name="connsiteX3" fmla="*/ 0 w 1233996"/>
              <a:gd name="connsiteY3" fmla="*/ 5749305 h 5749305"/>
              <a:gd name="connsiteX0" fmla="*/ 0 w 1233996"/>
              <a:gd name="connsiteY0" fmla="*/ 5749305 h 5749305"/>
              <a:gd name="connsiteX1" fmla="*/ 1071872 w 1233996"/>
              <a:gd name="connsiteY1" fmla="*/ 772060 h 5749305"/>
              <a:gd name="connsiteX2" fmla="*/ 1231615 w 1233996"/>
              <a:gd name="connsiteY2" fmla="*/ 0 h 5749305"/>
              <a:gd name="connsiteX3" fmla="*/ 1233996 w 1233996"/>
              <a:gd name="connsiteY3" fmla="*/ 5749305 h 5749305"/>
              <a:gd name="connsiteX4" fmla="*/ 0 w 1233996"/>
              <a:gd name="connsiteY4" fmla="*/ 5749305 h 5749305"/>
              <a:gd name="connsiteX0" fmla="*/ 0 w 1233996"/>
              <a:gd name="connsiteY0" fmla="*/ 5749305 h 5749305"/>
              <a:gd name="connsiteX1" fmla="*/ 1071872 w 1233996"/>
              <a:gd name="connsiteY1" fmla="*/ 772060 h 5749305"/>
              <a:gd name="connsiteX2" fmla="*/ 1231615 w 1233996"/>
              <a:gd name="connsiteY2" fmla="*/ 0 h 5749305"/>
              <a:gd name="connsiteX3" fmla="*/ 1233996 w 1233996"/>
              <a:gd name="connsiteY3" fmla="*/ 5749305 h 5749305"/>
              <a:gd name="connsiteX4" fmla="*/ 0 w 1233996"/>
              <a:gd name="connsiteY4" fmla="*/ 5749305 h 5749305"/>
              <a:gd name="connsiteX0" fmla="*/ 0 w 1233996"/>
              <a:gd name="connsiteY0" fmla="*/ 6868391 h 6868391"/>
              <a:gd name="connsiteX1" fmla="*/ 241323 w 1233996"/>
              <a:gd name="connsiteY1" fmla="*/ 0 h 6868391"/>
              <a:gd name="connsiteX2" fmla="*/ 1231615 w 1233996"/>
              <a:gd name="connsiteY2" fmla="*/ 1119086 h 6868391"/>
              <a:gd name="connsiteX3" fmla="*/ 1233996 w 1233996"/>
              <a:gd name="connsiteY3" fmla="*/ 6868391 h 6868391"/>
              <a:gd name="connsiteX4" fmla="*/ 0 w 1233996"/>
              <a:gd name="connsiteY4" fmla="*/ 6868391 h 6868391"/>
              <a:gd name="connsiteX0" fmla="*/ 0 w 1235763"/>
              <a:gd name="connsiteY0" fmla="*/ 6892305 h 6892305"/>
              <a:gd name="connsiteX1" fmla="*/ 241323 w 1235763"/>
              <a:gd name="connsiteY1" fmla="*/ 23914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39480 w 1235763"/>
              <a:gd name="connsiteY1" fmla="*/ 21533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45582 w 1235763"/>
              <a:gd name="connsiteY1" fmla="*/ 11023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45582 w 1235763"/>
              <a:gd name="connsiteY1" fmla="*/ 3880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5763" h="6892305">
                <a:moveTo>
                  <a:pt x="0" y="6892305"/>
                </a:moveTo>
                <a:lnTo>
                  <a:pt x="245582" y="3880"/>
                </a:lnTo>
                <a:cubicBezTo>
                  <a:pt x="577634" y="-3298"/>
                  <a:pt x="903585" y="7178"/>
                  <a:pt x="1235637" y="0"/>
                </a:cubicBezTo>
                <a:cubicBezTo>
                  <a:pt x="1236431" y="1916435"/>
                  <a:pt x="1233202" y="4975870"/>
                  <a:pt x="1233996" y="6892305"/>
                </a:cubicBezTo>
                <a:lnTo>
                  <a:pt x="0" y="6892305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 lIns="0" tIns="1332000" b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solidFill>
                  <a:schemeClr val="tx1"/>
                </a:solidFill>
              </a:defRPr>
            </a:lvl1pPr>
          </a:lstStyle>
          <a:p>
            <a:r>
              <a:rPr lang="sv-SE"/>
              <a:t>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1A5E3EC2-7DB2-4C8C-8E35-255720F3AAA6}"/>
              </a:ext>
            </a:extLst>
          </p:cNvPr>
          <p:cNvSpPr/>
          <p:nvPr userDrawn="1"/>
        </p:nvSpPr>
        <p:spPr>
          <a:xfrm>
            <a:off x="-2088107" y="24063"/>
            <a:ext cx="2003883" cy="375089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Text, kil och utbytbar stor bild: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Byta till egen bild: klicka på ikonen för ”Bilder” i platshållaren och infoga bild, som inte bör vara för detaljerad.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Flytta bilden inom bildytan: markera bilden, välj ”Beskär”, markera bilden igen och flytta/ändra storlek.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sv-SE" sz="120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Byta färg på kilen: markera kilen, välj annan temafärg med ”Figurfyllning”. Om kilen inte kan markeras, markera bildytan och välj ”Placera längst bak”.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DAD75157-2CF5-43DE-9D1C-3B451B4B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5168055" cy="88019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498AC19-0878-4078-B419-F210CA38C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5168055" cy="36485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098BC990-E3F0-4969-A62C-2B2DAB821C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23045" y="-26568"/>
            <a:ext cx="1565663" cy="6887833"/>
          </a:xfrm>
          <a:custGeom>
            <a:avLst/>
            <a:gdLst>
              <a:gd name="connsiteX0" fmla="*/ 0 w 1533233"/>
              <a:gd name="connsiteY0" fmla="*/ 6008703 h 6008703"/>
              <a:gd name="connsiteX1" fmla="*/ 1533233 w 1533233"/>
              <a:gd name="connsiteY1" fmla="*/ 0 h 6008703"/>
              <a:gd name="connsiteX2" fmla="*/ 1533233 w 1533233"/>
              <a:gd name="connsiteY2" fmla="*/ 6008703 h 6008703"/>
              <a:gd name="connsiteX3" fmla="*/ 0 w 1533233"/>
              <a:gd name="connsiteY3" fmla="*/ 6008703 h 6008703"/>
              <a:gd name="connsiteX0" fmla="*/ 0 w 1533233"/>
              <a:gd name="connsiteY0" fmla="*/ 6008703 h 6014621"/>
              <a:gd name="connsiteX1" fmla="*/ 1533233 w 1533233"/>
              <a:gd name="connsiteY1" fmla="*/ 0 h 6014621"/>
              <a:gd name="connsiteX2" fmla="*/ 314033 w 1533233"/>
              <a:gd name="connsiteY2" fmla="*/ 6014621 h 6014621"/>
              <a:gd name="connsiteX3" fmla="*/ 0 w 1533233"/>
              <a:gd name="connsiteY3" fmla="*/ 6008703 h 6014621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314033 w 1538565"/>
              <a:gd name="connsiteY2" fmla="*/ 5849336 h 5849336"/>
              <a:gd name="connsiteX3" fmla="*/ 0 w 1538565"/>
              <a:gd name="connsiteY3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492752 w 1538565"/>
              <a:gd name="connsiteY2" fmla="*/ 216524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42759"/>
              <a:gd name="connsiteY0" fmla="*/ 5843418 h 5849336"/>
              <a:gd name="connsiteX1" fmla="*/ 1538565 w 1542759"/>
              <a:gd name="connsiteY1" fmla="*/ 0 h 5849336"/>
              <a:gd name="connsiteX2" fmla="*/ 1542759 w 1542759"/>
              <a:gd name="connsiteY2" fmla="*/ 54599 h 5849336"/>
              <a:gd name="connsiteX3" fmla="*/ 314033 w 1542759"/>
              <a:gd name="connsiteY3" fmla="*/ 5849336 h 5849336"/>
              <a:gd name="connsiteX4" fmla="*/ 0 w 1542759"/>
              <a:gd name="connsiteY4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535615 w 1538565"/>
              <a:gd name="connsiteY2" fmla="*/ 56980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78477"/>
              <a:gd name="connsiteY0" fmla="*/ 5843418 h 5849336"/>
              <a:gd name="connsiteX1" fmla="*/ 1538565 w 1578477"/>
              <a:gd name="connsiteY1" fmla="*/ 0 h 5849336"/>
              <a:gd name="connsiteX2" fmla="*/ 1578477 w 1578477"/>
              <a:gd name="connsiteY2" fmla="*/ 87937 h 5849336"/>
              <a:gd name="connsiteX3" fmla="*/ 314033 w 1578477"/>
              <a:gd name="connsiteY3" fmla="*/ 5849336 h 5849336"/>
              <a:gd name="connsiteX4" fmla="*/ 0 w 1578477"/>
              <a:gd name="connsiteY4" fmla="*/ 5843418 h 5849336"/>
              <a:gd name="connsiteX0" fmla="*/ 0 w 1578502"/>
              <a:gd name="connsiteY0" fmla="*/ 5843418 h 5849336"/>
              <a:gd name="connsiteX1" fmla="*/ 1538565 w 1578502"/>
              <a:gd name="connsiteY1" fmla="*/ 0 h 5849336"/>
              <a:gd name="connsiteX2" fmla="*/ 1578477 w 1578502"/>
              <a:gd name="connsiteY2" fmla="*/ 87937 h 5849336"/>
              <a:gd name="connsiteX3" fmla="*/ 314033 w 1578502"/>
              <a:gd name="connsiteY3" fmla="*/ 5849336 h 5849336"/>
              <a:gd name="connsiteX4" fmla="*/ 0 w 1578502"/>
              <a:gd name="connsiteY4" fmla="*/ 5843418 h 5849336"/>
              <a:gd name="connsiteX0" fmla="*/ 0 w 1543111"/>
              <a:gd name="connsiteY0" fmla="*/ 5843418 h 5849336"/>
              <a:gd name="connsiteX1" fmla="*/ 1538565 w 1543111"/>
              <a:gd name="connsiteY1" fmla="*/ 0 h 5849336"/>
              <a:gd name="connsiteX2" fmla="*/ 1530852 w 1543111"/>
              <a:gd name="connsiteY2" fmla="*/ 83174 h 5849336"/>
              <a:gd name="connsiteX3" fmla="*/ 314033 w 1543111"/>
              <a:gd name="connsiteY3" fmla="*/ 5849336 h 5849336"/>
              <a:gd name="connsiteX4" fmla="*/ 0 w 1543111"/>
              <a:gd name="connsiteY4" fmla="*/ 5843418 h 5849336"/>
              <a:gd name="connsiteX0" fmla="*/ 0 w 1540225"/>
              <a:gd name="connsiteY0" fmla="*/ 5843418 h 5849336"/>
              <a:gd name="connsiteX1" fmla="*/ 1538565 w 1540225"/>
              <a:gd name="connsiteY1" fmla="*/ 0 h 5849336"/>
              <a:gd name="connsiteX2" fmla="*/ 1530852 w 1540225"/>
              <a:gd name="connsiteY2" fmla="*/ 83174 h 5849336"/>
              <a:gd name="connsiteX3" fmla="*/ 314033 w 1540225"/>
              <a:gd name="connsiteY3" fmla="*/ 5849336 h 5849336"/>
              <a:gd name="connsiteX4" fmla="*/ 0 w 1540225"/>
              <a:gd name="connsiteY4" fmla="*/ 5843418 h 5849336"/>
              <a:gd name="connsiteX0" fmla="*/ 0 w 1545425"/>
              <a:gd name="connsiteY0" fmla="*/ 5843418 h 5849336"/>
              <a:gd name="connsiteX1" fmla="*/ 1538565 w 1545425"/>
              <a:gd name="connsiteY1" fmla="*/ 0 h 5849336"/>
              <a:gd name="connsiteX2" fmla="*/ 1545139 w 1545425"/>
              <a:gd name="connsiteY2" fmla="*/ 80793 h 5849336"/>
              <a:gd name="connsiteX3" fmla="*/ 314033 w 1545425"/>
              <a:gd name="connsiteY3" fmla="*/ 5849336 h 5849336"/>
              <a:gd name="connsiteX4" fmla="*/ 0 w 1545425"/>
              <a:gd name="connsiteY4" fmla="*/ 5843418 h 5849336"/>
              <a:gd name="connsiteX0" fmla="*/ 0 w 1543488"/>
              <a:gd name="connsiteY0" fmla="*/ 5843418 h 5849336"/>
              <a:gd name="connsiteX1" fmla="*/ 1538565 w 1543488"/>
              <a:gd name="connsiteY1" fmla="*/ 0 h 5849336"/>
              <a:gd name="connsiteX2" fmla="*/ 1542758 w 1543488"/>
              <a:gd name="connsiteY2" fmla="*/ 49836 h 5849336"/>
              <a:gd name="connsiteX3" fmla="*/ 314033 w 1543488"/>
              <a:gd name="connsiteY3" fmla="*/ 5849336 h 5849336"/>
              <a:gd name="connsiteX4" fmla="*/ 0 w 1543488"/>
              <a:gd name="connsiteY4" fmla="*/ 5843418 h 5849336"/>
              <a:gd name="connsiteX0" fmla="*/ 0 w 1547499"/>
              <a:gd name="connsiteY0" fmla="*/ 6878649 h 6884567"/>
              <a:gd name="connsiteX1" fmla="*/ 1545097 w 1547499"/>
              <a:gd name="connsiteY1" fmla="*/ 0 h 6884567"/>
              <a:gd name="connsiteX2" fmla="*/ 1542758 w 1547499"/>
              <a:gd name="connsiteY2" fmla="*/ 1085067 h 6884567"/>
              <a:gd name="connsiteX3" fmla="*/ 314033 w 1547499"/>
              <a:gd name="connsiteY3" fmla="*/ 6884567 h 6884567"/>
              <a:gd name="connsiteX4" fmla="*/ 0 w 1547499"/>
              <a:gd name="connsiteY4" fmla="*/ 6878649 h 6884567"/>
              <a:gd name="connsiteX0" fmla="*/ 0 w 1565663"/>
              <a:gd name="connsiteY0" fmla="*/ 6878649 h 6884567"/>
              <a:gd name="connsiteX1" fmla="*/ 1545097 w 1565663"/>
              <a:gd name="connsiteY1" fmla="*/ 0 h 6884567"/>
              <a:gd name="connsiteX2" fmla="*/ 1565618 w 1565663"/>
              <a:gd name="connsiteY2" fmla="*/ 20444 h 6884567"/>
              <a:gd name="connsiteX3" fmla="*/ 314033 w 1565663"/>
              <a:gd name="connsiteY3" fmla="*/ 6884567 h 6884567"/>
              <a:gd name="connsiteX4" fmla="*/ 0 w 1565663"/>
              <a:gd name="connsiteY4" fmla="*/ 6878649 h 6884567"/>
              <a:gd name="connsiteX0" fmla="*/ 0 w 1565663"/>
              <a:gd name="connsiteY0" fmla="*/ 6878649 h 6887833"/>
              <a:gd name="connsiteX1" fmla="*/ 1545097 w 1565663"/>
              <a:gd name="connsiteY1" fmla="*/ 0 h 6887833"/>
              <a:gd name="connsiteX2" fmla="*/ 1565618 w 1565663"/>
              <a:gd name="connsiteY2" fmla="*/ 20444 h 6887833"/>
              <a:gd name="connsiteX3" fmla="*/ 349955 w 1565663"/>
              <a:gd name="connsiteY3" fmla="*/ 6887833 h 6887833"/>
              <a:gd name="connsiteX4" fmla="*/ 0 w 1565663"/>
              <a:gd name="connsiteY4" fmla="*/ 6878649 h 688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663" h="6887833">
                <a:moveTo>
                  <a:pt x="0" y="6878649"/>
                </a:moveTo>
                <a:lnTo>
                  <a:pt x="1545097" y="0"/>
                </a:lnTo>
                <a:cubicBezTo>
                  <a:pt x="1551258" y="26931"/>
                  <a:pt x="1566602" y="-16011"/>
                  <a:pt x="1565618" y="20444"/>
                </a:cubicBezTo>
                <a:lnTo>
                  <a:pt x="349955" y="6887833"/>
                </a:lnTo>
                <a:lnTo>
                  <a:pt x="0" y="68786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sv-SE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944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1" y="1226128"/>
            <a:ext cx="10643755" cy="91137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CC67DE-D694-40F6-9033-2F22DF4C8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2" y="2407521"/>
            <a:ext cx="10654146" cy="36815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A3F9988-970A-4CA2-AFCD-21F25D8AD082}"/>
              </a:ext>
            </a:extLst>
          </p:cNvPr>
          <p:cNvSpPr/>
          <p:nvPr userDrawn="1"/>
        </p:nvSpPr>
        <p:spPr>
          <a:xfrm>
            <a:off x="-2074460" y="24063"/>
            <a:ext cx="1990236" cy="87408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 och innehåll: 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för en- eller tvåradig rubrik och innehåll i fullbredd. Du kan också lägga in en bildtext.</a:t>
            </a:r>
          </a:p>
        </p:txBody>
      </p:sp>
    </p:spTree>
    <p:extLst>
      <p:ext uri="{BB962C8B-B14F-4D97-AF65-F5344CB8AC3E}">
        <p14:creationId xmlns:p14="http://schemas.microsoft.com/office/powerpoint/2010/main" val="29427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i två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1" y="1226128"/>
            <a:ext cx="10643755" cy="91137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CC67DE-D694-40F6-9033-2F22DF4C8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2" y="2407521"/>
            <a:ext cx="5198919" cy="36815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C6F9F6A-5EE1-426E-AAF4-F9163894A51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31083" y="2407521"/>
            <a:ext cx="5198919" cy="36815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73A66CF-1C52-44FE-85C6-604CF9819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6140310"/>
            <a:ext cx="5205413" cy="260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02F528CE-D42C-4F3A-A140-BC71A68198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19234" y="6140310"/>
            <a:ext cx="5205413" cy="260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D8929DC-ABE9-4B31-816A-840B7C28DBBC}"/>
              </a:ext>
            </a:extLst>
          </p:cNvPr>
          <p:cNvSpPr/>
          <p:nvPr userDrawn="1"/>
        </p:nvSpPr>
        <p:spPr>
          <a:xfrm>
            <a:off x="-2088107" y="24063"/>
            <a:ext cx="2003883" cy="12693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Rubrik och innehåll i tvåspalt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för en- eller tvåradig rubrik och innehåll i två spalter (text, bild, diagram, film etc.). Du kan också lägga in en bildtext.</a:t>
            </a:r>
          </a:p>
        </p:txBody>
      </p:sp>
    </p:spTree>
    <p:extLst>
      <p:ext uri="{BB962C8B-B14F-4D97-AF65-F5344CB8AC3E}">
        <p14:creationId xmlns:p14="http://schemas.microsoft.com/office/powerpoint/2010/main" val="241781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BD3F50F6-01EF-4EEF-BF38-97837189641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0" y="0"/>
            <a:ext cx="12192000" cy="6858000"/>
          </a:xfrm>
        </p:spPr>
        <p:txBody>
          <a:bodyPr tIns="2088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sv-SE"/>
              <a:t>Bild/Film</a:t>
            </a:r>
          </a:p>
        </p:txBody>
      </p:sp>
      <p:sp>
        <p:nvSpPr>
          <p:cNvPr id="11" name="Platshållare för text 5">
            <a:extLst>
              <a:ext uri="{FF2B5EF4-FFF2-40B4-BE49-F238E27FC236}">
                <a16:creationId xmlns:a16="http://schemas.microsoft.com/office/drawing/2014/main" id="{F9B4EFBB-3C19-4225-8B81-20FAE00BBB28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259917" y="262659"/>
            <a:ext cx="504000" cy="504000"/>
          </a:xfr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FFFFF">
                <a:alpha val="0"/>
              </a:srgbClr>
            </a:solidFill>
          </a:ln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"/>
            </a:lvl1pPr>
          </a:lstStyle>
          <a:p>
            <a:pPr lvl="0"/>
            <a:r>
              <a:rPr lang="sv-SE"/>
              <a:t>.</a:t>
            </a:r>
          </a:p>
          <a:p>
            <a:pPr lvl="0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D20A69E-B8A7-4EB8-9640-CFF681BD9E42}"/>
              </a:ext>
            </a:extLst>
          </p:cNvPr>
          <p:cNvSpPr/>
          <p:nvPr userDrawn="1"/>
        </p:nvSpPr>
        <p:spPr>
          <a:xfrm>
            <a:off x="-2088107" y="24063"/>
            <a:ext cx="2003883" cy="67646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Helbild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På denna mallsida kan du exempelvis lägga in en helsidesbild eller en film.</a:t>
            </a:r>
          </a:p>
        </p:txBody>
      </p:sp>
    </p:spTree>
    <p:extLst>
      <p:ext uri="{BB962C8B-B14F-4D97-AF65-F5344CB8AC3E}">
        <p14:creationId xmlns:p14="http://schemas.microsoft.com/office/powerpoint/2010/main" val="125928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objek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73A66CF-1C52-44FE-85C6-604CF9819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3573754"/>
            <a:ext cx="5205413" cy="260350"/>
          </a:xfrm>
        </p:spPr>
        <p:txBody>
          <a:bodyPr/>
          <a:lstStyle>
            <a:lvl1pPr marL="0" indent="0" algn="ctr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7" name="Platshållare för innehåll 11">
            <a:extLst>
              <a:ext uri="{FF2B5EF4-FFF2-40B4-BE49-F238E27FC236}">
                <a16:creationId xmlns:a16="http://schemas.microsoft.com/office/drawing/2014/main" id="{D77B211B-F194-4A43-BF7A-62F518DA6C4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8927" y="1278080"/>
            <a:ext cx="5195455" cy="2275611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latshållare för text 8">
            <a:extLst>
              <a:ext uri="{FF2B5EF4-FFF2-40B4-BE49-F238E27FC236}">
                <a16:creationId xmlns:a16="http://schemas.microsoft.com/office/drawing/2014/main" id="{05FC7AEF-5E77-4E7B-90F2-4920904C6E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439" y="3573754"/>
            <a:ext cx="5205413" cy="260350"/>
          </a:xfrm>
        </p:spPr>
        <p:txBody>
          <a:bodyPr/>
          <a:lstStyle>
            <a:lvl1pPr marL="0" indent="0" algn="ctr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9B70EFF5-103B-40E9-9FCD-4568DC92A5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541" y="1278080"/>
            <a:ext cx="5195455" cy="2275611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Platshållare för text 8">
            <a:extLst>
              <a:ext uri="{FF2B5EF4-FFF2-40B4-BE49-F238E27FC236}">
                <a16:creationId xmlns:a16="http://schemas.microsoft.com/office/drawing/2014/main" id="{1864F0BA-6C86-464C-8797-E2A18CE9C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8825" y="6212779"/>
            <a:ext cx="5205413" cy="260350"/>
          </a:xfrm>
        </p:spPr>
        <p:txBody>
          <a:bodyPr/>
          <a:lstStyle>
            <a:lvl1pPr marL="0" indent="0" algn="ctr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4" name="Platshållare för innehåll 11">
            <a:extLst>
              <a:ext uri="{FF2B5EF4-FFF2-40B4-BE49-F238E27FC236}">
                <a16:creationId xmlns:a16="http://schemas.microsoft.com/office/drawing/2014/main" id="{CFA737C2-22B0-4972-A655-E0EBC3CE4BE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68927" y="3917105"/>
            <a:ext cx="5195455" cy="2275611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Platshållare för text 8">
            <a:extLst>
              <a:ext uri="{FF2B5EF4-FFF2-40B4-BE49-F238E27FC236}">
                <a16:creationId xmlns:a16="http://schemas.microsoft.com/office/drawing/2014/main" id="{9CF59FF9-6AD4-4F26-B597-EC8568D9F5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28439" y="6212779"/>
            <a:ext cx="5205413" cy="260350"/>
          </a:xfrm>
        </p:spPr>
        <p:txBody>
          <a:bodyPr/>
          <a:lstStyle>
            <a:lvl1pPr marL="0" indent="0" algn="ctr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6" name="Platshållare för innehåll 11">
            <a:extLst>
              <a:ext uri="{FF2B5EF4-FFF2-40B4-BE49-F238E27FC236}">
                <a16:creationId xmlns:a16="http://schemas.microsoft.com/office/drawing/2014/main" id="{305AD0E1-5ECD-4AE7-B74F-E4C33179C4A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38541" y="3917105"/>
            <a:ext cx="5195455" cy="2275611"/>
          </a:xfrm>
        </p:spPr>
        <p:txBody>
          <a:bodyPr tIns="180000"/>
          <a:lstStyle>
            <a:lvl1pPr marL="0" indent="0" algn="ctr">
              <a:buNone/>
              <a:defRPr sz="2000"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7EF4E7C-C7CD-4699-97EF-2CC794367847}"/>
              </a:ext>
            </a:extLst>
          </p:cNvPr>
          <p:cNvSpPr/>
          <p:nvPr userDrawn="1"/>
        </p:nvSpPr>
        <p:spPr>
          <a:xfrm>
            <a:off x="-2074460" y="24063"/>
            <a:ext cx="1990236" cy="14669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84138" algn="l"/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objekt: 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plats för fyra objekt med varsin bildtext, centrerat. Bra när du vill jämföra objekt från olika år etc. Om du behöver göra fler/färre rutor kan du kopiera/ta bort platshållare.</a:t>
            </a:r>
          </a:p>
        </p:txBody>
      </p:sp>
    </p:spTree>
    <p:extLst>
      <p:ext uri="{BB962C8B-B14F-4D97-AF65-F5344CB8AC3E}">
        <p14:creationId xmlns:p14="http://schemas.microsoft.com/office/powerpoint/2010/main" val="70356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73A66CF-1C52-44FE-85C6-604CF9819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3573754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1" name="Platshållare för text 8">
            <a:extLst>
              <a:ext uri="{FF2B5EF4-FFF2-40B4-BE49-F238E27FC236}">
                <a16:creationId xmlns:a16="http://schemas.microsoft.com/office/drawing/2014/main" id="{05FC7AEF-5E77-4E7B-90F2-4920904C6E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439" y="3573754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3" name="Platshållare för text 8">
            <a:extLst>
              <a:ext uri="{FF2B5EF4-FFF2-40B4-BE49-F238E27FC236}">
                <a16:creationId xmlns:a16="http://schemas.microsoft.com/office/drawing/2014/main" id="{1864F0BA-6C86-464C-8797-E2A18CE9C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8825" y="6212779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5" name="Platshållare för text 8">
            <a:extLst>
              <a:ext uri="{FF2B5EF4-FFF2-40B4-BE49-F238E27FC236}">
                <a16:creationId xmlns:a16="http://schemas.microsoft.com/office/drawing/2014/main" id="{9CF59FF9-6AD4-4F26-B597-EC8568D9F5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28439" y="6212779"/>
            <a:ext cx="5205413" cy="260350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sv-SE"/>
              <a:t>Bildtext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7EF4E7C-C7CD-4699-97EF-2CC794367847}"/>
              </a:ext>
            </a:extLst>
          </p:cNvPr>
          <p:cNvSpPr/>
          <p:nvPr userDrawn="1"/>
        </p:nvSpPr>
        <p:spPr>
          <a:xfrm>
            <a:off x="-2074460" y="24063"/>
            <a:ext cx="1990236" cy="146694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84138" algn="l"/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bilder: 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plats för fyra bilder med varsin bildtext, vänsterställt. Bra när du vill jämföra bild från olika år etc. Om du behöver göra fler/färre rutor kan du kopiera/ta bort platshållare.</a:t>
            </a:r>
          </a:p>
        </p:txBody>
      </p:sp>
      <p:sp>
        <p:nvSpPr>
          <p:cNvPr id="17" name="Platshållare för bild 2">
            <a:extLst>
              <a:ext uri="{FF2B5EF4-FFF2-40B4-BE49-F238E27FC236}">
                <a16:creationId xmlns:a16="http://schemas.microsoft.com/office/drawing/2014/main" id="{D8502A16-AA19-4E0B-AD6C-FDF13805494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76288" y="1273843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4 vänsterställda bilder</a:t>
            </a:r>
          </a:p>
        </p:txBody>
      </p:sp>
      <p:sp>
        <p:nvSpPr>
          <p:cNvPr id="20" name="Platshållare för bild 2">
            <a:extLst>
              <a:ext uri="{FF2B5EF4-FFF2-40B4-BE49-F238E27FC236}">
                <a16:creationId xmlns:a16="http://schemas.microsoft.com/office/drawing/2014/main" id="{4F423E97-AED0-44CF-8D1B-7830CB26F37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26595" y="1273843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4 vänsterställda bilder</a:t>
            </a:r>
          </a:p>
        </p:txBody>
      </p:sp>
      <p:sp>
        <p:nvSpPr>
          <p:cNvPr id="23" name="Platshållare för bild 2">
            <a:extLst>
              <a:ext uri="{FF2B5EF4-FFF2-40B4-BE49-F238E27FC236}">
                <a16:creationId xmlns:a16="http://schemas.microsoft.com/office/drawing/2014/main" id="{1F062928-8BD1-4CA5-AA20-E60D0F7671C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76288" y="3908808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4 vänsterställda bilder</a:t>
            </a:r>
          </a:p>
        </p:txBody>
      </p:sp>
      <p:sp>
        <p:nvSpPr>
          <p:cNvPr id="24" name="Platshållare för bild 2">
            <a:extLst>
              <a:ext uri="{FF2B5EF4-FFF2-40B4-BE49-F238E27FC236}">
                <a16:creationId xmlns:a16="http://schemas.microsoft.com/office/drawing/2014/main" id="{BEE2F423-B0EB-442A-AC1F-47493895D003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26595" y="3908808"/>
            <a:ext cx="5187950" cy="2233613"/>
          </a:xfr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r>
              <a:rPr lang="sv-SE"/>
              <a:t>4 vänsterställda bilder</a:t>
            </a:r>
          </a:p>
        </p:txBody>
      </p:sp>
    </p:spTree>
    <p:extLst>
      <p:ext uri="{BB962C8B-B14F-4D97-AF65-F5344CB8AC3E}">
        <p14:creationId xmlns:p14="http://schemas.microsoft.com/office/powerpoint/2010/main" val="208086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 svart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44EC2FD-BC9A-48B1-8311-548D133243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9" name="Rektangel 8">
            <a:extLst>
              <a:ext uri="{FF2B5EF4-FFF2-40B4-BE49-F238E27FC236}">
                <a16:creationId xmlns:a16="http://schemas.microsoft.com/office/drawing/2014/main" id="{F7A80C34-BE5B-48ED-9F8E-B78B0BD14B19}"/>
              </a:ext>
            </a:extLst>
          </p:cNvPr>
          <p:cNvSpPr/>
          <p:nvPr userDrawn="1"/>
        </p:nvSpPr>
        <p:spPr>
          <a:xfrm>
            <a:off x="-2088107" y="24063"/>
            <a:ext cx="2003883" cy="12693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84138" algn="l"/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 svart sida: 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välj som paussida eller lägg in om du vill diskutera något utanför presentationen. Svart sida gör presentationen mindre tung än en bild.</a:t>
            </a:r>
          </a:p>
        </p:txBody>
      </p:sp>
    </p:spTree>
    <p:extLst>
      <p:ext uri="{BB962C8B-B14F-4D97-AF65-F5344CB8AC3E}">
        <p14:creationId xmlns:p14="http://schemas.microsoft.com/office/powerpoint/2010/main" val="1572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anrubrik svart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44EC2FD-BC9A-48B1-8311-548D133243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A2E631D-57F7-4466-9422-5DF057A37B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lnSpc>
                <a:spcPts val="5600"/>
              </a:lnSpc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/>
              <a:t>Mellanrubrik</a:t>
            </a: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4A9C963-ED04-41BD-8D28-415BB3BACE33}"/>
              </a:ext>
            </a:extLst>
          </p:cNvPr>
          <p:cNvGrpSpPr/>
          <p:nvPr userDrawn="1"/>
        </p:nvGrpSpPr>
        <p:grpSpPr>
          <a:xfrm>
            <a:off x="260350" y="258763"/>
            <a:ext cx="503238" cy="506412"/>
            <a:chOff x="260350" y="258763"/>
            <a:chExt cx="503238" cy="506412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2CA2365-A94F-4ED0-819A-EFFBD6E13A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22288" y="258763"/>
              <a:ext cx="241300" cy="323850"/>
            </a:xfrm>
            <a:custGeom>
              <a:avLst/>
              <a:gdLst>
                <a:gd name="T0" fmla="*/ 1845 w 1845"/>
                <a:gd name="T1" fmla="*/ 2080 h 2463"/>
                <a:gd name="T2" fmla="*/ 945 w 1845"/>
                <a:gd name="T3" fmla="*/ 2463 h 2463"/>
                <a:gd name="T4" fmla="*/ 58 w 1845"/>
                <a:gd name="T5" fmla="*/ 1814 h 2463"/>
                <a:gd name="T6" fmla="*/ 0 w 1845"/>
                <a:gd name="T7" fmla="*/ 336 h 2463"/>
                <a:gd name="T8" fmla="*/ 0 w 1845"/>
                <a:gd name="T9" fmla="*/ 0 h 2463"/>
                <a:gd name="T10" fmla="*/ 6 w 1845"/>
                <a:gd name="T11" fmla="*/ 0 h 2463"/>
                <a:gd name="T12" fmla="*/ 493 w 1845"/>
                <a:gd name="T13" fmla="*/ 955 h 2463"/>
                <a:gd name="T14" fmla="*/ 340 w 1845"/>
                <a:gd name="T15" fmla="*/ 1438 h 2463"/>
                <a:gd name="T16" fmla="*/ 221 w 1845"/>
                <a:gd name="T17" fmla="*/ 1757 h 2463"/>
                <a:gd name="T18" fmla="*/ 361 w 1845"/>
                <a:gd name="T19" fmla="*/ 1883 h 2463"/>
                <a:gd name="T20" fmla="*/ 982 w 1845"/>
                <a:gd name="T21" fmla="*/ 1770 h 2463"/>
                <a:gd name="T22" fmla="*/ 1845 w 1845"/>
                <a:gd name="T23" fmla="*/ 2073 h 2463"/>
                <a:gd name="T24" fmla="*/ 1845 w 1845"/>
                <a:gd name="T25" fmla="*/ 2080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1845" y="2080"/>
                  </a:moveTo>
                  <a:cubicBezTo>
                    <a:pt x="1580" y="2256"/>
                    <a:pt x="1328" y="2463"/>
                    <a:pt x="945" y="2463"/>
                  </a:cubicBezTo>
                  <a:cubicBezTo>
                    <a:pt x="502" y="2463"/>
                    <a:pt x="130" y="2258"/>
                    <a:pt x="58" y="1814"/>
                  </a:cubicBezTo>
                  <a:cubicBezTo>
                    <a:pt x="6" y="1490"/>
                    <a:pt x="0" y="628"/>
                    <a:pt x="0" y="3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82" y="363"/>
                    <a:pt x="493" y="580"/>
                    <a:pt x="493" y="955"/>
                  </a:cubicBezTo>
                  <a:cubicBezTo>
                    <a:pt x="493" y="1141"/>
                    <a:pt x="432" y="1261"/>
                    <a:pt x="340" y="1438"/>
                  </a:cubicBezTo>
                  <a:cubicBezTo>
                    <a:pt x="292" y="1531"/>
                    <a:pt x="221" y="1648"/>
                    <a:pt x="221" y="1757"/>
                  </a:cubicBezTo>
                  <a:cubicBezTo>
                    <a:pt x="221" y="1821"/>
                    <a:pt x="250" y="1883"/>
                    <a:pt x="361" y="1883"/>
                  </a:cubicBezTo>
                  <a:cubicBezTo>
                    <a:pt x="578" y="1883"/>
                    <a:pt x="700" y="1770"/>
                    <a:pt x="982" y="1770"/>
                  </a:cubicBezTo>
                  <a:cubicBezTo>
                    <a:pt x="1304" y="1770"/>
                    <a:pt x="1534" y="1887"/>
                    <a:pt x="1845" y="2073"/>
                  </a:cubicBezTo>
                  <a:cubicBezTo>
                    <a:pt x="1845" y="2080"/>
                    <a:pt x="1845" y="2080"/>
                    <a:pt x="1845" y="20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10E550A-B98B-4ADA-AD2F-D094FE3AAF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0350" y="258763"/>
              <a:ext cx="241300" cy="323850"/>
            </a:xfrm>
            <a:custGeom>
              <a:avLst/>
              <a:gdLst>
                <a:gd name="T0" fmla="*/ 0 w 1845"/>
                <a:gd name="T1" fmla="*/ 2073 h 2463"/>
                <a:gd name="T2" fmla="*/ 863 w 1845"/>
                <a:gd name="T3" fmla="*/ 1770 h 2463"/>
                <a:gd name="T4" fmla="*/ 1484 w 1845"/>
                <a:gd name="T5" fmla="*/ 1883 h 2463"/>
                <a:gd name="T6" fmla="*/ 1624 w 1845"/>
                <a:gd name="T7" fmla="*/ 1757 h 2463"/>
                <a:gd name="T8" fmla="*/ 1505 w 1845"/>
                <a:gd name="T9" fmla="*/ 1438 h 2463"/>
                <a:gd name="T10" fmla="*/ 1352 w 1845"/>
                <a:gd name="T11" fmla="*/ 955 h 2463"/>
                <a:gd name="T12" fmla="*/ 1839 w 1845"/>
                <a:gd name="T13" fmla="*/ 0 h 2463"/>
                <a:gd name="T14" fmla="*/ 1845 w 1845"/>
                <a:gd name="T15" fmla="*/ 0 h 2463"/>
                <a:gd name="T16" fmla="*/ 1845 w 1845"/>
                <a:gd name="T17" fmla="*/ 334 h 2463"/>
                <a:gd name="T18" fmla="*/ 1787 w 1845"/>
                <a:gd name="T19" fmla="*/ 1814 h 2463"/>
                <a:gd name="T20" fmla="*/ 900 w 1845"/>
                <a:gd name="T21" fmla="*/ 2463 h 2463"/>
                <a:gd name="T22" fmla="*/ 0 w 1845"/>
                <a:gd name="T23" fmla="*/ 2080 h 2463"/>
                <a:gd name="T24" fmla="*/ 0 w 1845"/>
                <a:gd name="T25" fmla="*/ 2073 h 2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45" h="2463">
                  <a:moveTo>
                    <a:pt x="0" y="2073"/>
                  </a:moveTo>
                  <a:cubicBezTo>
                    <a:pt x="311" y="1887"/>
                    <a:pt x="541" y="1770"/>
                    <a:pt x="863" y="1770"/>
                  </a:cubicBezTo>
                  <a:cubicBezTo>
                    <a:pt x="1145" y="1770"/>
                    <a:pt x="1267" y="1883"/>
                    <a:pt x="1484" y="1883"/>
                  </a:cubicBezTo>
                  <a:cubicBezTo>
                    <a:pt x="1594" y="1883"/>
                    <a:pt x="1624" y="1821"/>
                    <a:pt x="1624" y="1757"/>
                  </a:cubicBezTo>
                  <a:cubicBezTo>
                    <a:pt x="1624" y="1648"/>
                    <a:pt x="1553" y="1531"/>
                    <a:pt x="1505" y="1438"/>
                  </a:cubicBezTo>
                  <a:cubicBezTo>
                    <a:pt x="1413" y="1261"/>
                    <a:pt x="1352" y="1141"/>
                    <a:pt x="1352" y="955"/>
                  </a:cubicBezTo>
                  <a:cubicBezTo>
                    <a:pt x="1352" y="580"/>
                    <a:pt x="1663" y="363"/>
                    <a:pt x="1839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5" y="334"/>
                    <a:pt x="1845" y="334"/>
                    <a:pt x="1845" y="334"/>
                  </a:cubicBezTo>
                  <a:cubicBezTo>
                    <a:pt x="1845" y="628"/>
                    <a:pt x="1839" y="1490"/>
                    <a:pt x="1787" y="1814"/>
                  </a:cubicBezTo>
                  <a:cubicBezTo>
                    <a:pt x="1715" y="2258"/>
                    <a:pt x="1343" y="2463"/>
                    <a:pt x="900" y="2463"/>
                  </a:cubicBezTo>
                  <a:cubicBezTo>
                    <a:pt x="516" y="2463"/>
                    <a:pt x="264" y="2256"/>
                    <a:pt x="0" y="2080"/>
                  </a:cubicBezTo>
                  <a:cubicBezTo>
                    <a:pt x="0" y="2073"/>
                    <a:pt x="0" y="2073"/>
                    <a:pt x="0" y="20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72D2CB4C-85D6-4CEB-9EE1-0E0043FD83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25" y="625475"/>
              <a:ext cx="95250" cy="139700"/>
            </a:xfrm>
            <a:custGeom>
              <a:avLst/>
              <a:gdLst>
                <a:gd name="T0" fmla="*/ 680 w 728"/>
                <a:gd name="T1" fmla="*/ 252 h 1058"/>
                <a:gd name="T2" fmla="*/ 406 w 728"/>
                <a:gd name="T3" fmla="*/ 140 h 1058"/>
                <a:gd name="T4" fmla="*/ 213 w 728"/>
                <a:gd name="T5" fmla="*/ 265 h 1058"/>
                <a:gd name="T6" fmla="*/ 728 w 728"/>
                <a:gd name="T7" fmla="*/ 752 h 1058"/>
                <a:gd name="T8" fmla="*/ 329 w 728"/>
                <a:gd name="T9" fmla="*/ 1058 h 1058"/>
                <a:gd name="T10" fmla="*/ 7 w 728"/>
                <a:gd name="T11" fmla="*/ 1005 h 1058"/>
                <a:gd name="T12" fmla="*/ 0 w 728"/>
                <a:gd name="T13" fmla="*/ 890 h 1058"/>
                <a:gd name="T14" fmla="*/ 7 w 728"/>
                <a:gd name="T15" fmla="*/ 780 h 1058"/>
                <a:gd name="T16" fmla="*/ 15 w 728"/>
                <a:gd name="T17" fmla="*/ 780 h 1058"/>
                <a:gd name="T18" fmla="*/ 342 w 728"/>
                <a:gd name="T19" fmla="*/ 914 h 1058"/>
                <a:gd name="T20" fmla="*/ 529 w 728"/>
                <a:gd name="T21" fmla="*/ 782 h 1058"/>
                <a:gd name="T22" fmla="*/ 20 w 728"/>
                <a:gd name="T23" fmla="*/ 297 h 1058"/>
                <a:gd name="T24" fmla="*/ 420 w 728"/>
                <a:gd name="T25" fmla="*/ 0 h 1058"/>
                <a:gd name="T26" fmla="*/ 687 w 728"/>
                <a:gd name="T27" fmla="*/ 40 h 1058"/>
                <a:gd name="T28" fmla="*/ 693 w 728"/>
                <a:gd name="T29" fmla="*/ 135 h 1058"/>
                <a:gd name="T30" fmla="*/ 687 w 728"/>
                <a:gd name="T31" fmla="*/ 252 h 1058"/>
                <a:gd name="T32" fmla="*/ 680 w 728"/>
                <a:gd name="T33" fmla="*/ 252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8" h="1058">
                  <a:moveTo>
                    <a:pt x="680" y="252"/>
                  </a:moveTo>
                  <a:cubicBezTo>
                    <a:pt x="643" y="191"/>
                    <a:pt x="555" y="140"/>
                    <a:pt x="406" y="140"/>
                  </a:cubicBezTo>
                  <a:cubicBezTo>
                    <a:pt x="295" y="140"/>
                    <a:pt x="213" y="174"/>
                    <a:pt x="213" y="265"/>
                  </a:cubicBezTo>
                  <a:cubicBezTo>
                    <a:pt x="213" y="471"/>
                    <a:pt x="728" y="432"/>
                    <a:pt x="728" y="752"/>
                  </a:cubicBezTo>
                  <a:cubicBezTo>
                    <a:pt x="728" y="938"/>
                    <a:pt x="594" y="1058"/>
                    <a:pt x="329" y="1058"/>
                  </a:cubicBezTo>
                  <a:cubicBezTo>
                    <a:pt x="199" y="1058"/>
                    <a:pt x="80" y="1038"/>
                    <a:pt x="7" y="1005"/>
                  </a:cubicBezTo>
                  <a:cubicBezTo>
                    <a:pt x="2" y="965"/>
                    <a:pt x="0" y="927"/>
                    <a:pt x="0" y="890"/>
                  </a:cubicBezTo>
                  <a:cubicBezTo>
                    <a:pt x="0" y="854"/>
                    <a:pt x="3" y="817"/>
                    <a:pt x="7" y="780"/>
                  </a:cubicBezTo>
                  <a:cubicBezTo>
                    <a:pt x="15" y="780"/>
                    <a:pt x="15" y="780"/>
                    <a:pt x="15" y="780"/>
                  </a:cubicBezTo>
                  <a:cubicBezTo>
                    <a:pt x="91" y="880"/>
                    <a:pt x="217" y="914"/>
                    <a:pt x="342" y="914"/>
                  </a:cubicBezTo>
                  <a:cubicBezTo>
                    <a:pt x="464" y="914"/>
                    <a:pt x="529" y="865"/>
                    <a:pt x="529" y="782"/>
                  </a:cubicBezTo>
                  <a:cubicBezTo>
                    <a:pt x="529" y="574"/>
                    <a:pt x="20" y="631"/>
                    <a:pt x="20" y="297"/>
                  </a:cubicBezTo>
                  <a:cubicBezTo>
                    <a:pt x="20" y="114"/>
                    <a:pt x="159" y="0"/>
                    <a:pt x="420" y="0"/>
                  </a:cubicBezTo>
                  <a:cubicBezTo>
                    <a:pt x="487" y="0"/>
                    <a:pt x="616" y="8"/>
                    <a:pt x="687" y="40"/>
                  </a:cubicBezTo>
                  <a:cubicBezTo>
                    <a:pt x="691" y="57"/>
                    <a:pt x="693" y="101"/>
                    <a:pt x="693" y="135"/>
                  </a:cubicBezTo>
                  <a:cubicBezTo>
                    <a:pt x="693" y="182"/>
                    <a:pt x="690" y="225"/>
                    <a:pt x="687" y="252"/>
                  </a:cubicBezTo>
                  <a:cubicBezTo>
                    <a:pt x="680" y="252"/>
                    <a:pt x="680" y="252"/>
                    <a:pt x="680" y="2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E791EDC4-8302-4829-8B4B-A1D52FD2C07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0850" y="627063"/>
              <a:ext cx="103188" cy="136525"/>
            </a:xfrm>
            <a:custGeom>
              <a:avLst/>
              <a:gdLst>
                <a:gd name="T0" fmla="*/ 507 w 792"/>
                <a:gd name="T1" fmla="*/ 879 h 1032"/>
                <a:gd name="T2" fmla="*/ 785 w 792"/>
                <a:gd name="T3" fmla="*/ 818 h 1032"/>
                <a:gd name="T4" fmla="*/ 792 w 792"/>
                <a:gd name="T5" fmla="*/ 818 h 1032"/>
                <a:gd name="T6" fmla="*/ 743 w 792"/>
                <a:gd name="T7" fmla="*/ 1032 h 1032"/>
                <a:gd name="T8" fmla="*/ 0 w 792"/>
                <a:gd name="T9" fmla="*/ 1032 h 1032"/>
                <a:gd name="T10" fmla="*/ 0 w 792"/>
                <a:gd name="T11" fmla="*/ 1025 h 1032"/>
                <a:gd name="T12" fmla="*/ 65 w 792"/>
                <a:gd name="T13" fmla="*/ 886 h 1032"/>
                <a:gd name="T14" fmla="*/ 65 w 792"/>
                <a:gd name="T15" fmla="*/ 306 h 1032"/>
                <a:gd name="T16" fmla="*/ 5 w 792"/>
                <a:gd name="T17" fmla="*/ 13 h 1032"/>
                <a:gd name="T18" fmla="*/ 5 w 792"/>
                <a:gd name="T19" fmla="*/ 5 h 1032"/>
                <a:gd name="T20" fmla="*/ 152 w 792"/>
                <a:gd name="T21" fmla="*/ 0 h 1032"/>
                <a:gd name="T22" fmla="*/ 327 w 792"/>
                <a:gd name="T23" fmla="*/ 6 h 1032"/>
                <a:gd name="T24" fmla="*/ 327 w 792"/>
                <a:gd name="T25" fmla="*/ 14 h 1032"/>
                <a:gd name="T26" fmla="*/ 255 w 792"/>
                <a:gd name="T27" fmla="*/ 306 h 1032"/>
                <a:gd name="T28" fmla="*/ 255 w 792"/>
                <a:gd name="T29" fmla="*/ 879 h 1032"/>
                <a:gd name="T30" fmla="*/ 507 w 792"/>
                <a:gd name="T31" fmla="*/ 879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2" h="1032">
                  <a:moveTo>
                    <a:pt x="507" y="879"/>
                  </a:moveTo>
                  <a:cubicBezTo>
                    <a:pt x="664" y="879"/>
                    <a:pt x="738" y="861"/>
                    <a:pt x="785" y="818"/>
                  </a:cubicBezTo>
                  <a:cubicBezTo>
                    <a:pt x="792" y="818"/>
                    <a:pt x="792" y="818"/>
                    <a:pt x="792" y="818"/>
                  </a:cubicBezTo>
                  <a:cubicBezTo>
                    <a:pt x="787" y="871"/>
                    <a:pt x="759" y="993"/>
                    <a:pt x="743" y="1032"/>
                  </a:cubicBezTo>
                  <a:cubicBezTo>
                    <a:pt x="0" y="1032"/>
                    <a:pt x="0" y="1032"/>
                    <a:pt x="0" y="1032"/>
                  </a:cubicBezTo>
                  <a:cubicBezTo>
                    <a:pt x="0" y="1025"/>
                    <a:pt x="0" y="1025"/>
                    <a:pt x="0" y="1025"/>
                  </a:cubicBezTo>
                  <a:cubicBezTo>
                    <a:pt x="44" y="997"/>
                    <a:pt x="65" y="973"/>
                    <a:pt x="65" y="88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108"/>
                    <a:pt x="65" y="58"/>
                    <a:pt x="5" y="1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34" y="2"/>
                    <a:pt x="87" y="0"/>
                    <a:pt x="152" y="0"/>
                  </a:cubicBezTo>
                  <a:cubicBezTo>
                    <a:pt x="227" y="0"/>
                    <a:pt x="294" y="2"/>
                    <a:pt x="327" y="6"/>
                  </a:cubicBezTo>
                  <a:cubicBezTo>
                    <a:pt x="327" y="14"/>
                    <a:pt x="327" y="14"/>
                    <a:pt x="327" y="14"/>
                  </a:cubicBezTo>
                  <a:cubicBezTo>
                    <a:pt x="257" y="66"/>
                    <a:pt x="255" y="108"/>
                    <a:pt x="255" y="306"/>
                  </a:cubicBezTo>
                  <a:cubicBezTo>
                    <a:pt x="255" y="879"/>
                    <a:pt x="255" y="879"/>
                    <a:pt x="255" y="879"/>
                  </a:cubicBezTo>
                  <a:cubicBezTo>
                    <a:pt x="507" y="879"/>
                    <a:pt x="507" y="879"/>
                    <a:pt x="507" y="8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7F57A86D-80CD-43BB-ABCA-763C7277C5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76263" y="627063"/>
              <a:ext cx="131763" cy="138112"/>
            </a:xfrm>
            <a:custGeom>
              <a:avLst/>
              <a:gdLst>
                <a:gd name="T0" fmla="*/ 71 w 1004"/>
                <a:gd name="T1" fmla="*/ 305 h 1045"/>
                <a:gd name="T2" fmla="*/ 0 w 1004"/>
                <a:gd name="T3" fmla="*/ 14 h 1045"/>
                <a:gd name="T4" fmla="*/ 0 w 1004"/>
                <a:gd name="T5" fmla="*/ 6 h 1045"/>
                <a:gd name="T6" fmla="*/ 160 w 1004"/>
                <a:gd name="T7" fmla="*/ 0 h 1045"/>
                <a:gd name="T8" fmla="*/ 268 w 1004"/>
                <a:gd name="T9" fmla="*/ 2 h 1045"/>
                <a:gd name="T10" fmla="*/ 261 w 1004"/>
                <a:gd name="T11" fmla="*/ 305 h 1045"/>
                <a:gd name="T12" fmla="*/ 261 w 1004"/>
                <a:gd name="T13" fmla="*/ 651 h 1045"/>
                <a:gd name="T14" fmla="*/ 431 w 1004"/>
                <a:gd name="T15" fmla="*/ 879 h 1045"/>
                <a:gd name="T16" fmla="*/ 709 w 1004"/>
                <a:gd name="T17" fmla="*/ 793 h 1045"/>
                <a:gd name="T18" fmla="*/ 730 w 1004"/>
                <a:gd name="T19" fmla="*/ 730 h 1045"/>
                <a:gd name="T20" fmla="*/ 730 w 1004"/>
                <a:gd name="T21" fmla="*/ 309 h 1045"/>
                <a:gd name="T22" fmla="*/ 659 w 1004"/>
                <a:gd name="T23" fmla="*/ 14 h 1045"/>
                <a:gd name="T24" fmla="*/ 659 w 1004"/>
                <a:gd name="T25" fmla="*/ 6 h 1045"/>
                <a:gd name="T26" fmla="*/ 821 w 1004"/>
                <a:gd name="T27" fmla="*/ 0 h 1045"/>
                <a:gd name="T28" fmla="*/ 926 w 1004"/>
                <a:gd name="T29" fmla="*/ 2 h 1045"/>
                <a:gd name="T30" fmla="*/ 920 w 1004"/>
                <a:gd name="T31" fmla="*/ 306 h 1045"/>
                <a:gd name="T32" fmla="*/ 920 w 1004"/>
                <a:gd name="T33" fmla="*/ 784 h 1045"/>
                <a:gd name="T34" fmla="*/ 1004 w 1004"/>
                <a:gd name="T35" fmla="*/ 1027 h 1045"/>
                <a:gd name="T36" fmla="*/ 1004 w 1004"/>
                <a:gd name="T37" fmla="*/ 1032 h 1045"/>
                <a:gd name="T38" fmla="*/ 782 w 1004"/>
                <a:gd name="T39" fmla="*/ 1032 h 1045"/>
                <a:gd name="T40" fmla="*/ 744 w 1004"/>
                <a:gd name="T41" fmla="*/ 939 h 1045"/>
                <a:gd name="T42" fmla="*/ 387 w 1004"/>
                <a:gd name="T43" fmla="*/ 1045 h 1045"/>
                <a:gd name="T44" fmla="*/ 71 w 1004"/>
                <a:gd name="T45" fmla="*/ 736 h 1045"/>
                <a:gd name="T46" fmla="*/ 71 w 1004"/>
                <a:gd name="T47" fmla="*/ 305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04" h="1045">
                  <a:moveTo>
                    <a:pt x="71" y="305"/>
                  </a:moveTo>
                  <a:cubicBezTo>
                    <a:pt x="71" y="108"/>
                    <a:pt x="71" y="66"/>
                    <a:pt x="0" y="1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6" y="4"/>
                    <a:pt x="92" y="0"/>
                    <a:pt x="160" y="0"/>
                  </a:cubicBezTo>
                  <a:cubicBezTo>
                    <a:pt x="197" y="0"/>
                    <a:pt x="232" y="0"/>
                    <a:pt x="268" y="2"/>
                  </a:cubicBezTo>
                  <a:cubicBezTo>
                    <a:pt x="266" y="40"/>
                    <a:pt x="261" y="102"/>
                    <a:pt x="261" y="305"/>
                  </a:cubicBezTo>
                  <a:cubicBezTo>
                    <a:pt x="261" y="651"/>
                    <a:pt x="261" y="651"/>
                    <a:pt x="261" y="651"/>
                  </a:cubicBezTo>
                  <a:cubicBezTo>
                    <a:pt x="261" y="802"/>
                    <a:pt x="283" y="879"/>
                    <a:pt x="431" y="879"/>
                  </a:cubicBezTo>
                  <a:cubicBezTo>
                    <a:pt x="547" y="879"/>
                    <a:pt x="661" y="834"/>
                    <a:pt x="709" y="793"/>
                  </a:cubicBezTo>
                  <a:cubicBezTo>
                    <a:pt x="730" y="775"/>
                    <a:pt x="730" y="756"/>
                    <a:pt x="730" y="730"/>
                  </a:cubicBezTo>
                  <a:cubicBezTo>
                    <a:pt x="730" y="309"/>
                    <a:pt x="730" y="309"/>
                    <a:pt x="730" y="309"/>
                  </a:cubicBezTo>
                  <a:cubicBezTo>
                    <a:pt x="730" y="108"/>
                    <a:pt x="730" y="67"/>
                    <a:pt x="659" y="14"/>
                  </a:cubicBezTo>
                  <a:cubicBezTo>
                    <a:pt x="659" y="6"/>
                    <a:pt x="659" y="6"/>
                    <a:pt x="659" y="6"/>
                  </a:cubicBezTo>
                  <a:cubicBezTo>
                    <a:pt x="684" y="4"/>
                    <a:pt x="751" y="0"/>
                    <a:pt x="821" y="0"/>
                  </a:cubicBezTo>
                  <a:cubicBezTo>
                    <a:pt x="856" y="0"/>
                    <a:pt x="890" y="0"/>
                    <a:pt x="926" y="2"/>
                  </a:cubicBezTo>
                  <a:cubicBezTo>
                    <a:pt x="925" y="40"/>
                    <a:pt x="920" y="102"/>
                    <a:pt x="920" y="306"/>
                  </a:cubicBezTo>
                  <a:cubicBezTo>
                    <a:pt x="920" y="784"/>
                    <a:pt x="920" y="784"/>
                    <a:pt x="920" y="784"/>
                  </a:cubicBezTo>
                  <a:cubicBezTo>
                    <a:pt x="920" y="871"/>
                    <a:pt x="930" y="979"/>
                    <a:pt x="1004" y="1027"/>
                  </a:cubicBezTo>
                  <a:cubicBezTo>
                    <a:pt x="1004" y="1032"/>
                    <a:pt x="1004" y="1032"/>
                    <a:pt x="1004" y="1032"/>
                  </a:cubicBezTo>
                  <a:cubicBezTo>
                    <a:pt x="782" y="1032"/>
                    <a:pt x="782" y="1032"/>
                    <a:pt x="782" y="1032"/>
                  </a:cubicBezTo>
                  <a:cubicBezTo>
                    <a:pt x="765" y="1014"/>
                    <a:pt x="749" y="960"/>
                    <a:pt x="744" y="939"/>
                  </a:cubicBezTo>
                  <a:cubicBezTo>
                    <a:pt x="639" y="1009"/>
                    <a:pt x="530" y="1045"/>
                    <a:pt x="387" y="1045"/>
                  </a:cubicBezTo>
                  <a:cubicBezTo>
                    <a:pt x="145" y="1045"/>
                    <a:pt x="71" y="926"/>
                    <a:pt x="71" y="736"/>
                  </a:cubicBezTo>
                  <a:cubicBezTo>
                    <a:pt x="71" y="305"/>
                    <a:pt x="71" y="305"/>
                    <a:pt x="71" y="30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10" name="Rektangel 9">
            <a:extLst>
              <a:ext uri="{FF2B5EF4-FFF2-40B4-BE49-F238E27FC236}">
                <a16:creationId xmlns:a16="http://schemas.microsoft.com/office/drawing/2014/main" id="{42B662A0-10BF-4655-924F-2045658ACA81}"/>
              </a:ext>
            </a:extLst>
          </p:cNvPr>
          <p:cNvSpPr/>
          <p:nvPr userDrawn="1"/>
        </p:nvSpPr>
        <p:spPr>
          <a:xfrm>
            <a:off x="-2088107" y="24063"/>
            <a:ext cx="2003883" cy="126932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84138" algn="l"/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Mellanrubrik svart sida: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centrerad vit text för att skriva enstaka ord, frågor eller mellanrubriker på. Svart sida gör presentationen mindre tung än en bild.</a:t>
            </a:r>
          </a:p>
        </p:txBody>
      </p:sp>
    </p:spTree>
    <p:extLst>
      <p:ext uri="{BB962C8B-B14F-4D97-AF65-F5344CB8AC3E}">
        <p14:creationId xmlns:p14="http://schemas.microsoft.com/office/powerpoint/2010/main" val="322225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ande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071" y="887104"/>
            <a:ext cx="8181111" cy="1529246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Tacktext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DA38726-4B59-42B1-BEB5-BAF39E474F7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8825" y="3195449"/>
            <a:ext cx="6501784" cy="242742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sv-SE"/>
              <a:t>Namn Efternamn, tel, mail</a:t>
            </a:r>
            <a:br>
              <a:rPr lang="sv-SE"/>
            </a:br>
            <a:r>
              <a:rPr lang="sv-SE"/>
              <a:t>webbadress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61E3A8A-3263-4EE6-96EF-548DE91195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3200" y="7200"/>
            <a:ext cx="2250000" cy="6824702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6297439C-DE2D-4496-B897-CC792D86B486}"/>
              </a:ext>
            </a:extLst>
          </p:cNvPr>
          <p:cNvSpPr/>
          <p:nvPr userDrawn="1"/>
        </p:nvSpPr>
        <p:spPr>
          <a:xfrm>
            <a:off x="-2033516" y="24063"/>
            <a:ext cx="1949292" cy="107170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  <a:tabLst>
                <a:tab pos="265113" algn="l"/>
              </a:tabLst>
            </a:pPr>
            <a:r>
              <a:rPr lang="sv-SE" sz="1200" b="0" i="1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Avslutande sida: </a:t>
            </a:r>
            <a:r>
              <a:rPr lang="sv-SE" sz="1200" b="0" i="0" u="none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skriv in kontaktuppgifter eller vad du vill att folk ska komma ihåg när föreläsningen är slut.</a:t>
            </a:r>
          </a:p>
        </p:txBody>
      </p:sp>
      <p:sp>
        <p:nvSpPr>
          <p:cNvPr id="11" name="Platshållare för text 6">
            <a:extLst>
              <a:ext uri="{FF2B5EF4-FFF2-40B4-BE49-F238E27FC236}">
                <a16:creationId xmlns:a16="http://schemas.microsoft.com/office/drawing/2014/main" id="{732D95E5-095E-4AF8-A88F-8D008694B3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5" y="2868783"/>
            <a:ext cx="6501784" cy="291089"/>
          </a:xfrm>
        </p:spPr>
        <p:txBody>
          <a:bodyPr anchor="b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1600"/>
            </a:lvl1pPr>
          </a:lstStyle>
          <a:p>
            <a:r>
              <a:rPr lang="sv-SE" sz="1600"/>
              <a:t>KONTAKTUPPGIFTER:</a:t>
            </a:r>
          </a:p>
        </p:txBody>
      </p:sp>
    </p:spTree>
    <p:extLst>
      <p:ext uri="{BB962C8B-B14F-4D97-AF65-F5344CB8AC3E}">
        <p14:creationId xmlns:p14="http://schemas.microsoft.com/office/powerpoint/2010/main" val="314759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, shape and small image: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098BC990-E3F0-4969-A62C-2B2DAB821C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74669" y="1014582"/>
            <a:ext cx="1543488" cy="5849336"/>
          </a:xfrm>
          <a:custGeom>
            <a:avLst/>
            <a:gdLst>
              <a:gd name="connsiteX0" fmla="*/ 0 w 1533233"/>
              <a:gd name="connsiteY0" fmla="*/ 6008703 h 6008703"/>
              <a:gd name="connsiteX1" fmla="*/ 1533233 w 1533233"/>
              <a:gd name="connsiteY1" fmla="*/ 0 h 6008703"/>
              <a:gd name="connsiteX2" fmla="*/ 1533233 w 1533233"/>
              <a:gd name="connsiteY2" fmla="*/ 6008703 h 6008703"/>
              <a:gd name="connsiteX3" fmla="*/ 0 w 1533233"/>
              <a:gd name="connsiteY3" fmla="*/ 6008703 h 6008703"/>
              <a:gd name="connsiteX0" fmla="*/ 0 w 1533233"/>
              <a:gd name="connsiteY0" fmla="*/ 6008703 h 6014621"/>
              <a:gd name="connsiteX1" fmla="*/ 1533233 w 1533233"/>
              <a:gd name="connsiteY1" fmla="*/ 0 h 6014621"/>
              <a:gd name="connsiteX2" fmla="*/ 314033 w 1533233"/>
              <a:gd name="connsiteY2" fmla="*/ 6014621 h 6014621"/>
              <a:gd name="connsiteX3" fmla="*/ 0 w 1533233"/>
              <a:gd name="connsiteY3" fmla="*/ 6008703 h 6014621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314033 w 1538565"/>
              <a:gd name="connsiteY2" fmla="*/ 5849336 h 5849336"/>
              <a:gd name="connsiteX3" fmla="*/ 0 w 1538565"/>
              <a:gd name="connsiteY3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492752 w 1538565"/>
              <a:gd name="connsiteY2" fmla="*/ 216524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42759"/>
              <a:gd name="connsiteY0" fmla="*/ 5843418 h 5849336"/>
              <a:gd name="connsiteX1" fmla="*/ 1538565 w 1542759"/>
              <a:gd name="connsiteY1" fmla="*/ 0 h 5849336"/>
              <a:gd name="connsiteX2" fmla="*/ 1542759 w 1542759"/>
              <a:gd name="connsiteY2" fmla="*/ 54599 h 5849336"/>
              <a:gd name="connsiteX3" fmla="*/ 314033 w 1542759"/>
              <a:gd name="connsiteY3" fmla="*/ 5849336 h 5849336"/>
              <a:gd name="connsiteX4" fmla="*/ 0 w 1542759"/>
              <a:gd name="connsiteY4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535615 w 1538565"/>
              <a:gd name="connsiteY2" fmla="*/ 56980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78477"/>
              <a:gd name="connsiteY0" fmla="*/ 5843418 h 5849336"/>
              <a:gd name="connsiteX1" fmla="*/ 1538565 w 1578477"/>
              <a:gd name="connsiteY1" fmla="*/ 0 h 5849336"/>
              <a:gd name="connsiteX2" fmla="*/ 1578477 w 1578477"/>
              <a:gd name="connsiteY2" fmla="*/ 87937 h 5849336"/>
              <a:gd name="connsiteX3" fmla="*/ 314033 w 1578477"/>
              <a:gd name="connsiteY3" fmla="*/ 5849336 h 5849336"/>
              <a:gd name="connsiteX4" fmla="*/ 0 w 1578477"/>
              <a:gd name="connsiteY4" fmla="*/ 5843418 h 5849336"/>
              <a:gd name="connsiteX0" fmla="*/ 0 w 1578502"/>
              <a:gd name="connsiteY0" fmla="*/ 5843418 h 5849336"/>
              <a:gd name="connsiteX1" fmla="*/ 1538565 w 1578502"/>
              <a:gd name="connsiteY1" fmla="*/ 0 h 5849336"/>
              <a:gd name="connsiteX2" fmla="*/ 1578477 w 1578502"/>
              <a:gd name="connsiteY2" fmla="*/ 87937 h 5849336"/>
              <a:gd name="connsiteX3" fmla="*/ 314033 w 1578502"/>
              <a:gd name="connsiteY3" fmla="*/ 5849336 h 5849336"/>
              <a:gd name="connsiteX4" fmla="*/ 0 w 1578502"/>
              <a:gd name="connsiteY4" fmla="*/ 5843418 h 5849336"/>
              <a:gd name="connsiteX0" fmla="*/ 0 w 1543111"/>
              <a:gd name="connsiteY0" fmla="*/ 5843418 h 5849336"/>
              <a:gd name="connsiteX1" fmla="*/ 1538565 w 1543111"/>
              <a:gd name="connsiteY1" fmla="*/ 0 h 5849336"/>
              <a:gd name="connsiteX2" fmla="*/ 1530852 w 1543111"/>
              <a:gd name="connsiteY2" fmla="*/ 83174 h 5849336"/>
              <a:gd name="connsiteX3" fmla="*/ 314033 w 1543111"/>
              <a:gd name="connsiteY3" fmla="*/ 5849336 h 5849336"/>
              <a:gd name="connsiteX4" fmla="*/ 0 w 1543111"/>
              <a:gd name="connsiteY4" fmla="*/ 5843418 h 5849336"/>
              <a:gd name="connsiteX0" fmla="*/ 0 w 1540225"/>
              <a:gd name="connsiteY0" fmla="*/ 5843418 h 5849336"/>
              <a:gd name="connsiteX1" fmla="*/ 1538565 w 1540225"/>
              <a:gd name="connsiteY1" fmla="*/ 0 h 5849336"/>
              <a:gd name="connsiteX2" fmla="*/ 1530852 w 1540225"/>
              <a:gd name="connsiteY2" fmla="*/ 83174 h 5849336"/>
              <a:gd name="connsiteX3" fmla="*/ 314033 w 1540225"/>
              <a:gd name="connsiteY3" fmla="*/ 5849336 h 5849336"/>
              <a:gd name="connsiteX4" fmla="*/ 0 w 1540225"/>
              <a:gd name="connsiteY4" fmla="*/ 5843418 h 5849336"/>
              <a:gd name="connsiteX0" fmla="*/ 0 w 1545425"/>
              <a:gd name="connsiteY0" fmla="*/ 5843418 h 5849336"/>
              <a:gd name="connsiteX1" fmla="*/ 1538565 w 1545425"/>
              <a:gd name="connsiteY1" fmla="*/ 0 h 5849336"/>
              <a:gd name="connsiteX2" fmla="*/ 1545139 w 1545425"/>
              <a:gd name="connsiteY2" fmla="*/ 80793 h 5849336"/>
              <a:gd name="connsiteX3" fmla="*/ 314033 w 1545425"/>
              <a:gd name="connsiteY3" fmla="*/ 5849336 h 5849336"/>
              <a:gd name="connsiteX4" fmla="*/ 0 w 1545425"/>
              <a:gd name="connsiteY4" fmla="*/ 5843418 h 5849336"/>
              <a:gd name="connsiteX0" fmla="*/ 0 w 1543488"/>
              <a:gd name="connsiteY0" fmla="*/ 5843418 h 5849336"/>
              <a:gd name="connsiteX1" fmla="*/ 1538565 w 1543488"/>
              <a:gd name="connsiteY1" fmla="*/ 0 h 5849336"/>
              <a:gd name="connsiteX2" fmla="*/ 1542758 w 1543488"/>
              <a:gd name="connsiteY2" fmla="*/ 49836 h 5849336"/>
              <a:gd name="connsiteX3" fmla="*/ 314033 w 1543488"/>
              <a:gd name="connsiteY3" fmla="*/ 5849336 h 5849336"/>
              <a:gd name="connsiteX4" fmla="*/ 0 w 1543488"/>
              <a:gd name="connsiteY4" fmla="*/ 5843418 h 584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3488" h="5849336">
                <a:moveTo>
                  <a:pt x="0" y="5843418"/>
                </a:moveTo>
                <a:lnTo>
                  <a:pt x="1538565" y="0"/>
                </a:lnTo>
                <a:cubicBezTo>
                  <a:pt x="1544726" y="26931"/>
                  <a:pt x="1543742" y="13381"/>
                  <a:pt x="1542758" y="49836"/>
                </a:cubicBezTo>
                <a:lnTo>
                  <a:pt x="314033" y="5849336"/>
                </a:lnTo>
                <a:lnTo>
                  <a:pt x="0" y="58434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noProof="0"/>
              <a:t>.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2E0A6B9-3A25-4D77-BE60-01561989422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960963" y="1108695"/>
            <a:ext cx="1233996" cy="5749305"/>
          </a:xfrm>
          <a:custGeom>
            <a:avLst/>
            <a:gdLst>
              <a:gd name="connsiteX0" fmla="*/ 0 w 1233996"/>
              <a:gd name="connsiteY0" fmla="*/ 5825504 h 5825504"/>
              <a:gd name="connsiteX1" fmla="*/ 1233996 w 1233996"/>
              <a:gd name="connsiteY1" fmla="*/ 0 h 5825504"/>
              <a:gd name="connsiteX2" fmla="*/ 1233996 w 1233996"/>
              <a:gd name="connsiteY2" fmla="*/ 5825504 h 5825504"/>
              <a:gd name="connsiteX3" fmla="*/ 0 w 1233996"/>
              <a:gd name="connsiteY3" fmla="*/ 5825504 h 5825504"/>
              <a:gd name="connsiteX0" fmla="*/ 0 w 1260190"/>
              <a:gd name="connsiteY0" fmla="*/ 5715967 h 5715967"/>
              <a:gd name="connsiteX1" fmla="*/ 1260190 w 1260190"/>
              <a:gd name="connsiteY1" fmla="*/ 0 h 5715967"/>
              <a:gd name="connsiteX2" fmla="*/ 1233996 w 1260190"/>
              <a:gd name="connsiteY2" fmla="*/ 5715967 h 5715967"/>
              <a:gd name="connsiteX3" fmla="*/ 0 w 1260190"/>
              <a:gd name="connsiteY3" fmla="*/ 5715967 h 5715967"/>
              <a:gd name="connsiteX0" fmla="*/ 0 w 1233996"/>
              <a:gd name="connsiteY0" fmla="*/ 5749305 h 5749305"/>
              <a:gd name="connsiteX1" fmla="*/ 1231615 w 1233996"/>
              <a:gd name="connsiteY1" fmla="*/ 0 h 5749305"/>
              <a:gd name="connsiteX2" fmla="*/ 1233996 w 1233996"/>
              <a:gd name="connsiteY2" fmla="*/ 5749305 h 5749305"/>
              <a:gd name="connsiteX3" fmla="*/ 0 w 1233996"/>
              <a:gd name="connsiteY3" fmla="*/ 5749305 h 574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3996" h="5749305">
                <a:moveTo>
                  <a:pt x="0" y="5749305"/>
                </a:moveTo>
                <a:lnTo>
                  <a:pt x="1231615" y="0"/>
                </a:lnTo>
                <a:cubicBezTo>
                  <a:pt x="1232409" y="1916435"/>
                  <a:pt x="1233202" y="3832870"/>
                  <a:pt x="1233996" y="5749305"/>
                </a:cubicBezTo>
                <a:lnTo>
                  <a:pt x="0" y="5749305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720000" bIns="165600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2CE84D2-A6B0-47F2-BD7C-842E6783A3CA}"/>
              </a:ext>
            </a:extLst>
          </p:cNvPr>
          <p:cNvSpPr/>
          <p:nvPr userDrawn="1"/>
        </p:nvSpPr>
        <p:spPr>
          <a:xfrm>
            <a:off x="-2074460" y="24063"/>
            <a:ext cx="1990236" cy="446442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+mj-lt"/>
              <a:buNone/>
            </a:pPr>
            <a:r>
              <a:rPr lang="en-GB" sz="1200" i="1" u="none" noProof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Text, shape and interchangeable small image: </a:t>
            </a:r>
          </a:p>
          <a:p>
            <a:pPr marL="0" lvl="0" indent="0">
              <a:lnSpc>
                <a:spcPct val="107000"/>
              </a:lnSpc>
              <a:spcAft>
                <a:spcPts val="600"/>
              </a:spcAft>
              <a:buFont typeface="+mj-lt"/>
              <a:buNone/>
            </a:pPr>
            <a:r>
              <a:rPr lang="en-GB" sz="1200" i="0" u="none" noProof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 To use your own image, click on the “Picture” icon in the placeholder and insert an image, which should not be too detailed. </a:t>
            </a:r>
          </a:p>
          <a:p>
            <a:pPr marL="0" lvl="0" indent="0">
              <a:lnSpc>
                <a:spcPct val="107000"/>
              </a:lnSpc>
              <a:spcAft>
                <a:spcPts val="600"/>
              </a:spcAft>
              <a:buFont typeface="+mj-lt"/>
              <a:buNone/>
            </a:pPr>
            <a:r>
              <a:rPr lang="en-GB" sz="1200" i="0" u="none" noProof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 To move the image within the image area: click on the picture, select “Crop”, select the picture again and move it or change the size of it.</a:t>
            </a:r>
          </a:p>
          <a:p>
            <a:pPr marL="0" lvl="0" indent="0">
              <a:lnSpc>
                <a:spcPct val="107000"/>
              </a:lnSpc>
              <a:spcAft>
                <a:spcPts val="600"/>
              </a:spcAft>
              <a:buFont typeface="+mj-lt"/>
              <a:buNone/>
            </a:pPr>
            <a:r>
              <a:rPr lang="en-GB" sz="1200" i="0" u="none" noProof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To change the colour of the shape: click on the shape and select a different colour theme from “Shape Fill”. If you are not able to click on the shape, click on the image area and select “Send Backward”.</a:t>
            </a:r>
          </a:p>
        </p:txBody>
      </p:sp>
      <p:sp>
        <p:nvSpPr>
          <p:cNvPr id="14" name="Rubrik 1">
            <a:extLst>
              <a:ext uri="{FF2B5EF4-FFF2-40B4-BE49-F238E27FC236}">
                <a16:creationId xmlns:a16="http://schemas.microsoft.com/office/drawing/2014/main" id="{74DDC08D-FA75-4863-947C-517F8BA9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720" y="1250479"/>
            <a:ext cx="9862886" cy="88019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Header</a:t>
            </a:r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180675CF-18A0-44DC-94A7-B0DBF8A481D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8720" y="2397440"/>
            <a:ext cx="9862886" cy="36485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Level two</a:t>
            </a:r>
          </a:p>
          <a:p>
            <a:pPr lvl="2"/>
            <a:r>
              <a:rPr lang="en-GB" noProof="0"/>
              <a:t>Level three</a:t>
            </a:r>
          </a:p>
          <a:p>
            <a:pPr lvl="3"/>
            <a:r>
              <a:rPr lang="en-GB" noProof="0"/>
              <a:t>Level four</a:t>
            </a:r>
          </a:p>
          <a:p>
            <a:pPr lvl="4"/>
            <a:r>
              <a:rPr lang="en-GB" noProof="0"/>
              <a:t>Level five</a:t>
            </a:r>
          </a:p>
        </p:txBody>
      </p:sp>
    </p:spTree>
    <p:extLst>
      <p:ext uri="{BB962C8B-B14F-4D97-AF65-F5344CB8AC3E}">
        <p14:creationId xmlns:p14="http://schemas.microsoft.com/office/powerpoint/2010/main" val="408040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A8FE5-EB0C-46BE-A253-FD4008D58944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47FFB-FD2E-4018-9CB5-23EEFB5374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941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edge – 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2E0A6B9-3A25-4D77-BE60-015619894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17330" y="-13285"/>
            <a:ext cx="6385180" cy="6892305"/>
          </a:xfrm>
          <a:custGeom>
            <a:avLst/>
            <a:gdLst>
              <a:gd name="connsiteX0" fmla="*/ 0 w 1233996"/>
              <a:gd name="connsiteY0" fmla="*/ 5825504 h 5825504"/>
              <a:gd name="connsiteX1" fmla="*/ 1233996 w 1233996"/>
              <a:gd name="connsiteY1" fmla="*/ 0 h 5825504"/>
              <a:gd name="connsiteX2" fmla="*/ 1233996 w 1233996"/>
              <a:gd name="connsiteY2" fmla="*/ 5825504 h 5825504"/>
              <a:gd name="connsiteX3" fmla="*/ 0 w 1233996"/>
              <a:gd name="connsiteY3" fmla="*/ 5825504 h 5825504"/>
              <a:gd name="connsiteX0" fmla="*/ 0 w 1260190"/>
              <a:gd name="connsiteY0" fmla="*/ 5715967 h 5715967"/>
              <a:gd name="connsiteX1" fmla="*/ 1260190 w 1260190"/>
              <a:gd name="connsiteY1" fmla="*/ 0 h 5715967"/>
              <a:gd name="connsiteX2" fmla="*/ 1233996 w 1260190"/>
              <a:gd name="connsiteY2" fmla="*/ 5715967 h 5715967"/>
              <a:gd name="connsiteX3" fmla="*/ 0 w 1260190"/>
              <a:gd name="connsiteY3" fmla="*/ 5715967 h 5715967"/>
              <a:gd name="connsiteX0" fmla="*/ 0 w 1233996"/>
              <a:gd name="connsiteY0" fmla="*/ 5749305 h 5749305"/>
              <a:gd name="connsiteX1" fmla="*/ 1231615 w 1233996"/>
              <a:gd name="connsiteY1" fmla="*/ 0 h 5749305"/>
              <a:gd name="connsiteX2" fmla="*/ 1233996 w 1233996"/>
              <a:gd name="connsiteY2" fmla="*/ 5749305 h 5749305"/>
              <a:gd name="connsiteX3" fmla="*/ 0 w 1233996"/>
              <a:gd name="connsiteY3" fmla="*/ 5749305 h 5749305"/>
              <a:gd name="connsiteX0" fmla="*/ 0 w 1233996"/>
              <a:gd name="connsiteY0" fmla="*/ 5749305 h 5749305"/>
              <a:gd name="connsiteX1" fmla="*/ 1071872 w 1233996"/>
              <a:gd name="connsiteY1" fmla="*/ 772060 h 5749305"/>
              <a:gd name="connsiteX2" fmla="*/ 1231615 w 1233996"/>
              <a:gd name="connsiteY2" fmla="*/ 0 h 5749305"/>
              <a:gd name="connsiteX3" fmla="*/ 1233996 w 1233996"/>
              <a:gd name="connsiteY3" fmla="*/ 5749305 h 5749305"/>
              <a:gd name="connsiteX4" fmla="*/ 0 w 1233996"/>
              <a:gd name="connsiteY4" fmla="*/ 5749305 h 5749305"/>
              <a:gd name="connsiteX0" fmla="*/ 0 w 1233996"/>
              <a:gd name="connsiteY0" fmla="*/ 5749305 h 5749305"/>
              <a:gd name="connsiteX1" fmla="*/ 1071872 w 1233996"/>
              <a:gd name="connsiteY1" fmla="*/ 772060 h 5749305"/>
              <a:gd name="connsiteX2" fmla="*/ 1231615 w 1233996"/>
              <a:gd name="connsiteY2" fmla="*/ 0 h 5749305"/>
              <a:gd name="connsiteX3" fmla="*/ 1233996 w 1233996"/>
              <a:gd name="connsiteY3" fmla="*/ 5749305 h 5749305"/>
              <a:gd name="connsiteX4" fmla="*/ 0 w 1233996"/>
              <a:gd name="connsiteY4" fmla="*/ 5749305 h 5749305"/>
              <a:gd name="connsiteX0" fmla="*/ 0 w 1233996"/>
              <a:gd name="connsiteY0" fmla="*/ 6868391 h 6868391"/>
              <a:gd name="connsiteX1" fmla="*/ 241323 w 1233996"/>
              <a:gd name="connsiteY1" fmla="*/ 0 h 6868391"/>
              <a:gd name="connsiteX2" fmla="*/ 1231615 w 1233996"/>
              <a:gd name="connsiteY2" fmla="*/ 1119086 h 6868391"/>
              <a:gd name="connsiteX3" fmla="*/ 1233996 w 1233996"/>
              <a:gd name="connsiteY3" fmla="*/ 6868391 h 6868391"/>
              <a:gd name="connsiteX4" fmla="*/ 0 w 1233996"/>
              <a:gd name="connsiteY4" fmla="*/ 6868391 h 6868391"/>
              <a:gd name="connsiteX0" fmla="*/ 0 w 1235763"/>
              <a:gd name="connsiteY0" fmla="*/ 6892305 h 6892305"/>
              <a:gd name="connsiteX1" fmla="*/ 241323 w 1235763"/>
              <a:gd name="connsiteY1" fmla="*/ 23914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39480 w 1235763"/>
              <a:gd name="connsiteY1" fmla="*/ 21533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45582 w 1235763"/>
              <a:gd name="connsiteY1" fmla="*/ 11023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  <a:gd name="connsiteX0" fmla="*/ 0 w 1235763"/>
              <a:gd name="connsiteY0" fmla="*/ 6892305 h 6892305"/>
              <a:gd name="connsiteX1" fmla="*/ 245582 w 1235763"/>
              <a:gd name="connsiteY1" fmla="*/ 3880 h 6892305"/>
              <a:gd name="connsiteX2" fmla="*/ 1235637 w 1235763"/>
              <a:gd name="connsiteY2" fmla="*/ 0 h 6892305"/>
              <a:gd name="connsiteX3" fmla="*/ 1233996 w 1235763"/>
              <a:gd name="connsiteY3" fmla="*/ 6892305 h 6892305"/>
              <a:gd name="connsiteX4" fmla="*/ 0 w 1235763"/>
              <a:gd name="connsiteY4" fmla="*/ 6892305 h 6892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5763" h="6892305">
                <a:moveTo>
                  <a:pt x="0" y="6892305"/>
                </a:moveTo>
                <a:lnTo>
                  <a:pt x="245582" y="3880"/>
                </a:lnTo>
                <a:cubicBezTo>
                  <a:pt x="577634" y="-3298"/>
                  <a:pt x="903585" y="7178"/>
                  <a:pt x="1235637" y="0"/>
                </a:cubicBezTo>
                <a:cubicBezTo>
                  <a:pt x="1236431" y="1916435"/>
                  <a:pt x="1233202" y="4975870"/>
                  <a:pt x="1233996" y="6892305"/>
                </a:cubicBezTo>
                <a:lnTo>
                  <a:pt x="0" y="6892305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0" tIns="1332000" b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.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DAD75157-2CF5-43DE-9D1C-3B451B4BA3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720" y="1250479"/>
            <a:ext cx="5168055" cy="88019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Heading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498AC19-0878-4078-B419-F210CA38C6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8720" y="2397440"/>
            <a:ext cx="5168055" cy="364851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Text</a:t>
            </a:r>
          </a:p>
          <a:p>
            <a:pPr lvl="1"/>
            <a:r>
              <a:rPr lang="en-GB" noProof="0"/>
              <a:t>Level two</a:t>
            </a:r>
          </a:p>
          <a:p>
            <a:pPr lvl="2"/>
            <a:r>
              <a:rPr lang="en-GB" noProof="0"/>
              <a:t>Level three</a:t>
            </a:r>
          </a:p>
          <a:p>
            <a:pPr lvl="3"/>
            <a:r>
              <a:rPr lang="en-GB" noProof="0"/>
              <a:t>Level four</a:t>
            </a:r>
          </a:p>
          <a:p>
            <a:pPr lvl="4"/>
            <a:r>
              <a:rPr lang="en-GB" noProof="0"/>
              <a:t>Level five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098BC990-E3F0-4969-A62C-2B2DAB821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23045" y="-26568"/>
            <a:ext cx="1565663" cy="6887833"/>
          </a:xfrm>
          <a:custGeom>
            <a:avLst/>
            <a:gdLst>
              <a:gd name="connsiteX0" fmla="*/ 0 w 1533233"/>
              <a:gd name="connsiteY0" fmla="*/ 6008703 h 6008703"/>
              <a:gd name="connsiteX1" fmla="*/ 1533233 w 1533233"/>
              <a:gd name="connsiteY1" fmla="*/ 0 h 6008703"/>
              <a:gd name="connsiteX2" fmla="*/ 1533233 w 1533233"/>
              <a:gd name="connsiteY2" fmla="*/ 6008703 h 6008703"/>
              <a:gd name="connsiteX3" fmla="*/ 0 w 1533233"/>
              <a:gd name="connsiteY3" fmla="*/ 6008703 h 6008703"/>
              <a:gd name="connsiteX0" fmla="*/ 0 w 1533233"/>
              <a:gd name="connsiteY0" fmla="*/ 6008703 h 6014621"/>
              <a:gd name="connsiteX1" fmla="*/ 1533233 w 1533233"/>
              <a:gd name="connsiteY1" fmla="*/ 0 h 6014621"/>
              <a:gd name="connsiteX2" fmla="*/ 314033 w 1533233"/>
              <a:gd name="connsiteY2" fmla="*/ 6014621 h 6014621"/>
              <a:gd name="connsiteX3" fmla="*/ 0 w 1533233"/>
              <a:gd name="connsiteY3" fmla="*/ 6008703 h 6014621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314033 w 1538565"/>
              <a:gd name="connsiteY2" fmla="*/ 5849336 h 5849336"/>
              <a:gd name="connsiteX3" fmla="*/ 0 w 1538565"/>
              <a:gd name="connsiteY3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492752 w 1538565"/>
              <a:gd name="connsiteY2" fmla="*/ 216524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42759"/>
              <a:gd name="connsiteY0" fmla="*/ 5843418 h 5849336"/>
              <a:gd name="connsiteX1" fmla="*/ 1538565 w 1542759"/>
              <a:gd name="connsiteY1" fmla="*/ 0 h 5849336"/>
              <a:gd name="connsiteX2" fmla="*/ 1542759 w 1542759"/>
              <a:gd name="connsiteY2" fmla="*/ 54599 h 5849336"/>
              <a:gd name="connsiteX3" fmla="*/ 314033 w 1542759"/>
              <a:gd name="connsiteY3" fmla="*/ 5849336 h 5849336"/>
              <a:gd name="connsiteX4" fmla="*/ 0 w 1542759"/>
              <a:gd name="connsiteY4" fmla="*/ 5843418 h 5849336"/>
              <a:gd name="connsiteX0" fmla="*/ 0 w 1538565"/>
              <a:gd name="connsiteY0" fmla="*/ 5843418 h 5849336"/>
              <a:gd name="connsiteX1" fmla="*/ 1538565 w 1538565"/>
              <a:gd name="connsiteY1" fmla="*/ 0 h 5849336"/>
              <a:gd name="connsiteX2" fmla="*/ 1535615 w 1538565"/>
              <a:gd name="connsiteY2" fmla="*/ 56980 h 5849336"/>
              <a:gd name="connsiteX3" fmla="*/ 314033 w 1538565"/>
              <a:gd name="connsiteY3" fmla="*/ 5849336 h 5849336"/>
              <a:gd name="connsiteX4" fmla="*/ 0 w 1538565"/>
              <a:gd name="connsiteY4" fmla="*/ 5843418 h 5849336"/>
              <a:gd name="connsiteX0" fmla="*/ 0 w 1578477"/>
              <a:gd name="connsiteY0" fmla="*/ 5843418 h 5849336"/>
              <a:gd name="connsiteX1" fmla="*/ 1538565 w 1578477"/>
              <a:gd name="connsiteY1" fmla="*/ 0 h 5849336"/>
              <a:gd name="connsiteX2" fmla="*/ 1578477 w 1578477"/>
              <a:gd name="connsiteY2" fmla="*/ 87937 h 5849336"/>
              <a:gd name="connsiteX3" fmla="*/ 314033 w 1578477"/>
              <a:gd name="connsiteY3" fmla="*/ 5849336 h 5849336"/>
              <a:gd name="connsiteX4" fmla="*/ 0 w 1578477"/>
              <a:gd name="connsiteY4" fmla="*/ 5843418 h 5849336"/>
              <a:gd name="connsiteX0" fmla="*/ 0 w 1578502"/>
              <a:gd name="connsiteY0" fmla="*/ 5843418 h 5849336"/>
              <a:gd name="connsiteX1" fmla="*/ 1538565 w 1578502"/>
              <a:gd name="connsiteY1" fmla="*/ 0 h 5849336"/>
              <a:gd name="connsiteX2" fmla="*/ 1578477 w 1578502"/>
              <a:gd name="connsiteY2" fmla="*/ 87937 h 5849336"/>
              <a:gd name="connsiteX3" fmla="*/ 314033 w 1578502"/>
              <a:gd name="connsiteY3" fmla="*/ 5849336 h 5849336"/>
              <a:gd name="connsiteX4" fmla="*/ 0 w 1578502"/>
              <a:gd name="connsiteY4" fmla="*/ 5843418 h 5849336"/>
              <a:gd name="connsiteX0" fmla="*/ 0 w 1543111"/>
              <a:gd name="connsiteY0" fmla="*/ 5843418 h 5849336"/>
              <a:gd name="connsiteX1" fmla="*/ 1538565 w 1543111"/>
              <a:gd name="connsiteY1" fmla="*/ 0 h 5849336"/>
              <a:gd name="connsiteX2" fmla="*/ 1530852 w 1543111"/>
              <a:gd name="connsiteY2" fmla="*/ 83174 h 5849336"/>
              <a:gd name="connsiteX3" fmla="*/ 314033 w 1543111"/>
              <a:gd name="connsiteY3" fmla="*/ 5849336 h 5849336"/>
              <a:gd name="connsiteX4" fmla="*/ 0 w 1543111"/>
              <a:gd name="connsiteY4" fmla="*/ 5843418 h 5849336"/>
              <a:gd name="connsiteX0" fmla="*/ 0 w 1540225"/>
              <a:gd name="connsiteY0" fmla="*/ 5843418 h 5849336"/>
              <a:gd name="connsiteX1" fmla="*/ 1538565 w 1540225"/>
              <a:gd name="connsiteY1" fmla="*/ 0 h 5849336"/>
              <a:gd name="connsiteX2" fmla="*/ 1530852 w 1540225"/>
              <a:gd name="connsiteY2" fmla="*/ 83174 h 5849336"/>
              <a:gd name="connsiteX3" fmla="*/ 314033 w 1540225"/>
              <a:gd name="connsiteY3" fmla="*/ 5849336 h 5849336"/>
              <a:gd name="connsiteX4" fmla="*/ 0 w 1540225"/>
              <a:gd name="connsiteY4" fmla="*/ 5843418 h 5849336"/>
              <a:gd name="connsiteX0" fmla="*/ 0 w 1545425"/>
              <a:gd name="connsiteY0" fmla="*/ 5843418 h 5849336"/>
              <a:gd name="connsiteX1" fmla="*/ 1538565 w 1545425"/>
              <a:gd name="connsiteY1" fmla="*/ 0 h 5849336"/>
              <a:gd name="connsiteX2" fmla="*/ 1545139 w 1545425"/>
              <a:gd name="connsiteY2" fmla="*/ 80793 h 5849336"/>
              <a:gd name="connsiteX3" fmla="*/ 314033 w 1545425"/>
              <a:gd name="connsiteY3" fmla="*/ 5849336 h 5849336"/>
              <a:gd name="connsiteX4" fmla="*/ 0 w 1545425"/>
              <a:gd name="connsiteY4" fmla="*/ 5843418 h 5849336"/>
              <a:gd name="connsiteX0" fmla="*/ 0 w 1543488"/>
              <a:gd name="connsiteY0" fmla="*/ 5843418 h 5849336"/>
              <a:gd name="connsiteX1" fmla="*/ 1538565 w 1543488"/>
              <a:gd name="connsiteY1" fmla="*/ 0 h 5849336"/>
              <a:gd name="connsiteX2" fmla="*/ 1542758 w 1543488"/>
              <a:gd name="connsiteY2" fmla="*/ 49836 h 5849336"/>
              <a:gd name="connsiteX3" fmla="*/ 314033 w 1543488"/>
              <a:gd name="connsiteY3" fmla="*/ 5849336 h 5849336"/>
              <a:gd name="connsiteX4" fmla="*/ 0 w 1543488"/>
              <a:gd name="connsiteY4" fmla="*/ 5843418 h 5849336"/>
              <a:gd name="connsiteX0" fmla="*/ 0 w 1547499"/>
              <a:gd name="connsiteY0" fmla="*/ 6878649 h 6884567"/>
              <a:gd name="connsiteX1" fmla="*/ 1545097 w 1547499"/>
              <a:gd name="connsiteY1" fmla="*/ 0 h 6884567"/>
              <a:gd name="connsiteX2" fmla="*/ 1542758 w 1547499"/>
              <a:gd name="connsiteY2" fmla="*/ 1085067 h 6884567"/>
              <a:gd name="connsiteX3" fmla="*/ 314033 w 1547499"/>
              <a:gd name="connsiteY3" fmla="*/ 6884567 h 6884567"/>
              <a:gd name="connsiteX4" fmla="*/ 0 w 1547499"/>
              <a:gd name="connsiteY4" fmla="*/ 6878649 h 6884567"/>
              <a:gd name="connsiteX0" fmla="*/ 0 w 1565663"/>
              <a:gd name="connsiteY0" fmla="*/ 6878649 h 6884567"/>
              <a:gd name="connsiteX1" fmla="*/ 1545097 w 1565663"/>
              <a:gd name="connsiteY1" fmla="*/ 0 h 6884567"/>
              <a:gd name="connsiteX2" fmla="*/ 1565618 w 1565663"/>
              <a:gd name="connsiteY2" fmla="*/ 20444 h 6884567"/>
              <a:gd name="connsiteX3" fmla="*/ 314033 w 1565663"/>
              <a:gd name="connsiteY3" fmla="*/ 6884567 h 6884567"/>
              <a:gd name="connsiteX4" fmla="*/ 0 w 1565663"/>
              <a:gd name="connsiteY4" fmla="*/ 6878649 h 6884567"/>
              <a:gd name="connsiteX0" fmla="*/ 0 w 1565663"/>
              <a:gd name="connsiteY0" fmla="*/ 6878649 h 6887833"/>
              <a:gd name="connsiteX1" fmla="*/ 1545097 w 1565663"/>
              <a:gd name="connsiteY1" fmla="*/ 0 h 6887833"/>
              <a:gd name="connsiteX2" fmla="*/ 1565618 w 1565663"/>
              <a:gd name="connsiteY2" fmla="*/ 20444 h 6887833"/>
              <a:gd name="connsiteX3" fmla="*/ 349955 w 1565663"/>
              <a:gd name="connsiteY3" fmla="*/ 6887833 h 6887833"/>
              <a:gd name="connsiteX4" fmla="*/ 0 w 1565663"/>
              <a:gd name="connsiteY4" fmla="*/ 6878649 h 688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663" h="6887833">
                <a:moveTo>
                  <a:pt x="0" y="6878649"/>
                </a:moveTo>
                <a:lnTo>
                  <a:pt x="1545097" y="0"/>
                </a:lnTo>
                <a:cubicBezTo>
                  <a:pt x="1551258" y="26931"/>
                  <a:pt x="1566602" y="-16011"/>
                  <a:pt x="1565618" y="20444"/>
                </a:cubicBezTo>
                <a:lnTo>
                  <a:pt x="349955" y="6887833"/>
                </a:lnTo>
                <a:lnTo>
                  <a:pt x="0" y="687864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r>
              <a:rPr lang="en-GB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135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 and content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5D1907-0D70-4CB2-988F-97D44F560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5071" y="1226128"/>
            <a:ext cx="10643755" cy="911374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Heading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CC67DE-D694-40F6-9033-2F22DF4C80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5072" y="2407521"/>
            <a:ext cx="5198919" cy="368155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Text or object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C6F9F6A-5EE1-426E-AAF4-F9163894A51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31083" y="2407521"/>
            <a:ext cx="5198919" cy="368155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Text or object</a:t>
            </a:r>
          </a:p>
          <a:p>
            <a:pPr lvl="1"/>
            <a:r>
              <a:rPr lang="en-GB" noProof="0" dirty="0"/>
              <a:t>Level two</a:t>
            </a:r>
          </a:p>
          <a:p>
            <a:pPr lvl="2"/>
            <a:r>
              <a:rPr lang="en-GB" noProof="0" dirty="0"/>
              <a:t>Level three</a:t>
            </a:r>
          </a:p>
          <a:p>
            <a:pPr lvl="3"/>
            <a:r>
              <a:rPr lang="en-GB" noProof="0" dirty="0"/>
              <a:t>Level four</a:t>
            </a:r>
          </a:p>
          <a:p>
            <a:pPr lvl="4"/>
            <a:r>
              <a:rPr lang="en-GB" noProof="0" dirty="0"/>
              <a:t>Level five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73A66CF-1C52-44FE-85C6-604CF9819D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8825" y="6140310"/>
            <a:ext cx="5205413" cy="260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en-GB" noProof="0"/>
              <a:t>Caption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02F528CE-D42C-4F3A-A140-BC71A68198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19234" y="6140310"/>
            <a:ext cx="5205413" cy="2603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000"/>
            </a:lvl1pPr>
          </a:lstStyle>
          <a:p>
            <a:pPr lvl="0"/>
            <a:r>
              <a:rPr lang="en-GB" noProof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8883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D002A85-B127-475E-ADC4-27F8DC22C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2" y="800100"/>
            <a:ext cx="10515600" cy="88019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/>
              <a:t>Alicka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FD374E-AE23-4243-BB8A-E206234C6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072" y="1960708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6CBB460D-1B7A-4441-A3D9-64BD73112B98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072" y="258978"/>
            <a:ext cx="503569" cy="50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50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64" r:id="rId2"/>
    <p:sldLayoutId id="2147483665" r:id="rId3"/>
    <p:sldLayoutId id="2147483667" r:id="rId4"/>
    <p:sldLayoutId id="2147483666" r:id="rId5"/>
    <p:sldLayoutId id="2147483652" r:id="rId6"/>
    <p:sldLayoutId id="2147483694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95" r:id="rId14"/>
    <p:sldLayoutId id="2147483684" r:id="rId15"/>
    <p:sldLayoutId id="2147483685" r:id="rId16"/>
    <p:sldLayoutId id="2147483693" r:id="rId17"/>
    <p:sldLayoutId id="2147483696" r:id="rId18"/>
    <p:sldLayoutId id="2147483697" r:id="rId19"/>
    <p:sldLayoutId id="2147483698" r:id="rId20"/>
    <p:sldLayoutId id="2147483699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ts val="36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68313" indent="-219075" algn="l" defTabSz="914400" rtl="0" eaLnBrk="1" latinLnBrk="0" hangingPunct="1">
        <a:lnSpc>
          <a:spcPct val="90000"/>
        </a:lnSpc>
        <a:spcBef>
          <a:spcPts val="300"/>
        </a:spcBef>
        <a:buSzPct val="90000"/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heureka.slu.se/sv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onlinelibrary.wiley.com/doi/full/10.1111/gcb.7018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u.se/om-slu/organisation/institutioner/skoglig-resurshushallning/miljoanalys/sha/" TargetMode="External"/><Relationship Id="rId2" Type="http://schemas.openxmlformats.org/officeDocument/2006/relationships/hyperlink" Target="mailto:jeannette.eggers@slu.se" TargetMode="Externa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www.skogsstyrelsen.se/globalassets/om-oss/rapporter/rapporter-20222021202020192018/rapport-2021-8-hyggesfritt-skogsbruk---skogsstyrelsens-definition.pdf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3F95E2-613A-4ACA-83CE-95376162F9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Utvecklingsbehov inom skoglig planering för att främja skogens alla värden i en osäker framtid</a:t>
            </a:r>
            <a:br>
              <a:rPr lang="sv-SE" dirty="0"/>
            </a:b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3ABDB7C-17DA-4F1D-8BE8-83614BE27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Jeannette Eggers</a:t>
            </a:r>
          </a:p>
        </p:txBody>
      </p:sp>
    </p:spTree>
    <p:extLst>
      <p:ext uri="{BB962C8B-B14F-4D97-AF65-F5344CB8AC3E}">
        <p14:creationId xmlns:p14="http://schemas.microsoft.com/office/powerpoint/2010/main" val="272555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79072-5AD0-0158-2E39-9D73206E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D5C037-DF20-3B59-3774-CBD9EDC69C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Vad är skoglig planering?</a:t>
            </a:r>
          </a:p>
          <a:p>
            <a:r>
              <a:rPr lang="sv-SE" dirty="0"/>
              <a:t>Utmaningar för skogen och skogsbruket</a:t>
            </a:r>
          </a:p>
          <a:p>
            <a:r>
              <a:rPr lang="en-GB" dirty="0"/>
              <a:t>Hur </a:t>
            </a:r>
            <a:r>
              <a:rPr lang="en-GB" dirty="0" err="1"/>
              <a:t>väl</a:t>
            </a:r>
            <a:r>
              <a:rPr lang="en-GB" dirty="0"/>
              <a:t> </a:t>
            </a:r>
            <a:r>
              <a:rPr lang="en-GB" dirty="0" err="1"/>
              <a:t>anpassad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den </a:t>
            </a:r>
            <a:r>
              <a:rPr lang="en-GB" dirty="0" err="1"/>
              <a:t>skogliga</a:t>
            </a:r>
            <a:r>
              <a:rPr lang="en-GB" dirty="0"/>
              <a:t> </a:t>
            </a:r>
            <a:r>
              <a:rPr lang="en-GB" dirty="0" err="1"/>
              <a:t>planeringen</a:t>
            </a:r>
            <a:r>
              <a:rPr lang="en-GB" dirty="0"/>
              <a:t> för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hantera</a:t>
            </a:r>
            <a:r>
              <a:rPr lang="en-GB" dirty="0"/>
              <a:t> dessa </a:t>
            </a:r>
            <a:r>
              <a:rPr lang="en-GB" dirty="0" err="1"/>
              <a:t>utmaningar</a:t>
            </a:r>
            <a:r>
              <a:rPr lang="en-GB" dirty="0"/>
              <a:t>?</a:t>
            </a:r>
            <a:br>
              <a:rPr lang="en-GB" dirty="0"/>
            </a:b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5298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64C5B5B-0B2D-E0B9-8F54-59F2AB75747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" t="3695" r="2168"/>
          <a:stretch>
            <a:fillRect/>
          </a:stretch>
        </p:blipFill>
        <p:spPr>
          <a:xfrm>
            <a:off x="5746385" y="-21020"/>
            <a:ext cx="6593790" cy="687902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98BB518-5E07-2BC0-44B5-1A83F9B73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Skoglig</a:t>
            </a:r>
            <a:r>
              <a:rPr lang="en-GB" dirty="0"/>
              <a:t> </a:t>
            </a:r>
            <a:r>
              <a:rPr lang="en-GB" dirty="0" err="1"/>
              <a:t>planering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9F4F8F-1ED7-B888-6368-08EE64135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5048609" cy="364851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… </a:t>
            </a:r>
            <a:r>
              <a:rPr lang="sv-SE" sz="2800" dirty="0"/>
              <a:t>den process som leder till </a:t>
            </a:r>
            <a:r>
              <a:rPr lang="sv-SE" sz="2800" b="1" dirty="0"/>
              <a:t>beslutsunderlag </a:t>
            </a:r>
            <a:r>
              <a:rPr lang="sv-SE" sz="2800" dirty="0"/>
              <a:t>gällande hur skogen ska skötas för att uppfylla skogsägarens, företagets, intressenternas eller samhällets mål. </a:t>
            </a:r>
          </a:p>
          <a:p>
            <a:pPr marL="0" indent="0">
              <a:buNone/>
            </a:pPr>
            <a:r>
              <a:rPr lang="sv-SE" sz="2800" dirty="0"/>
              <a:t>Processen innebär att </a:t>
            </a:r>
            <a:r>
              <a:rPr lang="sv-SE" sz="2800" b="1" dirty="0"/>
              <a:t>tänka framåt, fatta beslut och utforma en följd av åtgärder </a:t>
            </a:r>
            <a:r>
              <a:rPr lang="sv-SE" sz="2800" dirty="0"/>
              <a:t>som leder till måluppfyllelse.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A7EB7B-B080-5FF9-421F-E8EFA0779F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577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1FC3-657B-8F72-3981-01E139CD5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Skogliga planeringsverktyg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18C21-7C42-FAEB-45F3-DE5DF6B41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4919981" cy="3648517"/>
          </a:xfrm>
        </p:spPr>
        <p:txBody>
          <a:bodyPr/>
          <a:lstStyle/>
          <a:p>
            <a:r>
              <a:rPr lang="sv-SE" dirty="0"/>
              <a:t>Ett instrument, en metod, programvara eller ramverk som används i planeringsprocessen och underlättar beslutsfattandet</a:t>
            </a:r>
          </a:p>
          <a:p>
            <a:r>
              <a:rPr lang="sv-SE" dirty="0"/>
              <a:t>Exempel</a:t>
            </a:r>
          </a:p>
          <a:p>
            <a:pPr lvl="1"/>
            <a:r>
              <a:rPr lang="sv-SE" dirty="0"/>
              <a:t>Skogsbruksplan</a:t>
            </a:r>
          </a:p>
          <a:p>
            <a:pPr lvl="1"/>
            <a:r>
              <a:rPr lang="sv-SE" dirty="0"/>
              <a:t>Gallringsmall</a:t>
            </a:r>
          </a:p>
          <a:p>
            <a:pPr lvl="1"/>
            <a:r>
              <a:rPr lang="sv-SE" dirty="0"/>
              <a:t>Heureka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1E87A9-CEA4-683C-CD36-0D1D7E58CB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15539245-5643-C011-E451-F6AB136BD3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6" b="153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180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Framtidsanalyser av skog och skogsbruk</a:t>
            </a:r>
            <a:endParaRPr lang="en-GB" dirty="0"/>
          </a:p>
        </p:txBody>
      </p:sp>
      <p:pic>
        <p:nvPicPr>
          <p:cNvPr id="7" name="Platshållare för innehåll 10">
            <a:extLst>
              <a:ext uri="{FF2B5EF4-FFF2-40B4-BE49-F238E27FC236}">
                <a16:creationId xmlns:a16="http://schemas.microsoft.com/office/drawing/2014/main" id="{99BD7AF6-68CB-6041-8261-8BAA9B841702}"/>
              </a:ext>
            </a:extLst>
          </p:cNvPr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16" y="2407521"/>
            <a:ext cx="10560231" cy="3951571"/>
          </a:xfrm>
          <a:prstGeom prst="rect">
            <a:avLst/>
          </a:prstGeom>
        </p:spPr>
      </p:pic>
      <p:sp>
        <p:nvSpPr>
          <p:cNvPr id="5" name="textruta 3"/>
          <p:cNvSpPr txBox="1"/>
          <p:nvPr/>
        </p:nvSpPr>
        <p:spPr>
          <a:xfrm>
            <a:off x="9466729" y="6443831"/>
            <a:ext cx="2528047" cy="1852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3000"/>
              </a:lnSpc>
            </a:pPr>
            <a:r>
              <a:rPr lang="en-GB" sz="1400" dirty="0"/>
              <a:t>Illustration: Fredrik </a:t>
            </a:r>
            <a:r>
              <a:rPr lang="en-GB" sz="1400" dirty="0" err="1"/>
              <a:t>Saarkoppel</a:t>
            </a:r>
            <a:endParaRPr lang="en-GB" sz="1400" dirty="0"/>
          </a:p>
        </p:txBody>
      </p:sp>
      <p:sp>
        <p:nvSpPr>
          <p:cNvPr id="3" name="Right Arrow 2"/>
          <p:cNvSpPr/>
          <p:nvPr/>
        </p:nvSpPr>
        <p:spPr>
          <a:xfrm>
            <a:off x="3524035" y="2619910"/>
            <a:ext cx="4407613" cy="904126"/>
          </a:xfrm>
          <a:prstGeom prst="rightArrow">
            <a:avLst/>
          </a:prstGeom>
          <a:solidFill>
            <a:srgbClr val="B1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/>
          </a:p>
        </p:txBody>
      </p:sp>
      <p:sp>
        <p:nvSpPr>
          <p:cNvPr id="4" name="TextBox 3"/>
          <p:cNvSpPr txBox="1"/>
          <p:nvPr/>
        </p:nvSpPr>
        <p:spPr>
          <a:xfrm>
            <a:off x="3606227" y="2825393"/>
            <a:ext cx="4243227" cy="2465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1600" dirty="0">
                <a:solidFill>
                  <a:schemeClr val="bg1"/>
                </a:solidFill>
              </a:rPr>
              <a:t>Skogsskötselåtgärder &amp; Skogens utveckling</a:t>
            </a:r>
            <a:endParaRPr lang="en-GB" sz="1600" dirty="0">
              <a:solidFill>
                <a:schemeClr val="bg1"/>
              </a:solidFill>
            </a:endParaRP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0FADAF99-49D0-3263-3E86-242B5A5077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238" y="183597"/>
            <a:ext cx="1905538" cy="90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4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B3A43D-FAD5-DB60-6D44-1B4D7AD23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Heureka lite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5BF999-9485-592C-0B68-0BE7B2815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Webbaserad</a:t>
            </a:r>
          </a:p>
          <a:p>
            <a:r>
              <a:rPr lang="sv-SE" dirty="0"/>
              <a:t>Enkelt användargränssnitt</a:t>
            </a:r>
          </a:p>
          <a:p>
            <a:r>
              <a:rPr lang="sv-SE" dirty="0"/>
              <a:t>Olika skogliga värden</a:t>
            </a:r>
          </a:p>
          <a:p>
            <a:r>
              <a:rPr lang="sv-SE" dirty="0"/>
              <a:t>30 år framåt</a:t>
            </a:r>
          </a:p>
          <a:p>
            <a:r>
              <a:rPr lang="sv-SE" dirty="0"/>
              <a:t>Upp till 50 avdelningar</a:t>
            </a:r>
          </a:p>
          <a:p>
            <a:r>
              <a:rPr lang="sv-SE" dirty="0">
                <a:hlinkClick r:id="rId3"/>
              </a:rPr>
              <a:t>https://heureka.slu.se/sv</a:t>
            </a:r>
            <a:r>
              <a:rPr lang="sv-SE" dirty="0"/>
              <a:t>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FF7E72-4527-976D-5A9C-9BBAE2DC416D}"/>
              </a:ext>
            </a:extLst>
          </p:cNvPr>
          <p:cNvGrpSpPr/>
          <p:nvPr/>
        </p:nvGrpSpPr>
        <p:grpSpPr>
          <a:xfrm>
            <a:off x="5324559" y="90550"/>
            <a:ext cx="6709572" cy="5081800"/>
            <a:chOff x="1569043" y="582625"/>
            <a:chExt cx="6176947" cy="469979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5E9ADD-3F4B-314F-0595-D0137BFE5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9043" y="1623171"/>
              <a:ext cx="4014373" cy="361165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E26119-1902-9E60-5BA6-4708ABD1D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91031" y="3835623"/>
              <a:ext cx="3054959" cy="144679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8606CC2-24E7-ED5F-C705-7AB796D0C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41062" b="17287"/>
            <a:stretch>
              <a:fillRect/>
            </a:stretch>
          </p:blipFill>
          <p:spPr>
            <a:xfrm>
              <a:off x="2710736" y="591680"/>
              <a:ext cx="2942339" cy="111573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D8D2C25-EE6C-3D95-9BD3-B39E50D06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83416" y="582625"/>
              <a:ext cx="2162574" cy="332987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5A8C0F7-9DB4-D44E-5DDC-09DE9E2E0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69043" y="948707"/>
              <a:ext cx="1141693" cy="521403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65A52A0D-7638-381D-EC74-BAA98335AC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559" y="5120894"/>
            <a:ext cx="5216480" cy="159954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B0E0FD-7F22-0ECE-BE69-8F505D54FB6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008" t="3346" r="8640"/>
          <a:stretch>
            <a:fillRect/>
          </a:stretch>
        </p:blipFill>
        <p:spPr>
          <a:xfrm>
            <a:off x="8124404" y="1353778"/>
            <a:ext cx="1812615" cy="26040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477116C-A626-80F4-0F01-8F69918717C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7984" t="1" r="9801" b="33514"/>
          <a:stretch>
            <a:fillRect/>
          </a:stretch>
        </p:blipFill>
        <p:spPr>
          <a:xfrm>
            <a:off x="10541039" y="5325988"/>
            <a:ext cx="1493092" cy="118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2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597D4B-3BF4-3590-2751-65AB347472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1DBB18-ABFD-4B67-2BEE-798E70ABA3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27F97-E610-0E0B-6118-4A5B790F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Vidareutveckling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F00F57-5814-0334-F585-D17A6776F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Fler sätt att importera skoglig data</a:t>
            </a:r>
          </a:p>
          <a:p>
            <a:r>
              <a:rPr lang="sv-SE" dirty="0"/>
              <a:t>Fler kartskikt</a:t>
            </a:r>
          </a:p>
          <a:p>
            <a:r>
              <a:rPr lang="sv-SE" dirty="0"/>
              <a:t>Bibliotek med olika skötselstrategier</a:t>
            </a:r>
          </a:p>
          <a:p>
            <a:r>
              <a:rPr lang="sv-SE" dirty="0"/>
              <a:t>Fler resultatvariabler (sociala värden, skaderisk, mått på resiliens)</a:t>
            </a:r>
          </a:p>
          <a:p>
            <a:r>
              <a:rPr lang="sv-SE" dirty="0"/>
              <a:t>Landskapsperspektiv?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8621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Klimatförändringar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57" y="2275547"/>
            <a:ext cx="9618629" cy="41305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98060" y="2723745"/>
            <a:ext cx="4056434" cy="8949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000" dirty="0" err="1"/>
              <a:t>Mean</a:t>
            </a:r>
            <a:r>
              <a:rPr lang="sv-SE" sz="2000" dirty="0"/>
              <a:t> </a:t>
            </a:r>
            <a:r>
              <a:rPr lang="sv-SE" sz="2000" dirty="0" err="1"/>
              <a:t>annual</a:t>
            </a:r>
            <a:r>
              <a:rPr lang="sv-SE" sz="2000" dirty="0"/>
              <a:t> </a:t>
            </a:r>
            <a:r>
              <a:rPr lang="sv-SE" sz="2000" dirty="0" err="1"/>
              <a:t>temperature</a:t>
            </a:r>
            <a:r>
              <a:rPr lang="sv-SE" sz="2000" dirty="0"/>
              <a:t> in Sweden </a:t>
            </a:r>
            <a:r>
              <a:rPr lang="sv-SE" sz="2000" dirty="0" err="1"/>
              <a:t>compared</a:t>
            </a:r>
            <a:r>
              <a:rPr lang="sv-SE" sz="2000" dirty="0"/>
              <a:t> </a:t>
            </a:r>
            <a:r>
              <a:rPr lang="sv-SE" sz="2000" dirty="0" err="1"/>
              <a:t>with</a:t>
            </a:r>
            <a:r>
              <a:rPr lang="sv-SE" sz="2000" dirty="0"/>
              <a:t> 1971-2000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>
          <a:xfrm>
            <a:off x="8279412" y="6406069"/>
            <a:ext cx="1620957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000"/>
              </a:lnSpc>
            </a:pPr>
            <a:r>
              <a:rPr lang="sv-SE" dirty="0"/>
              <a:t>Source: SMHI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748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Markfuktighet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368" y="1615140"/>
            <a:ext cx="2305050" cy="4981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8993" y="1615140"/>
            <a:ext cx="1800225" cy="5048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231" y="4977465"/>
            <a:ext cx="895350" cy="1619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84451" y="2412460"/>
            <a:ext cx="2764479" cy="10116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dirty="0"/>
              <a:t>Förändring i antal dagar/år med låg markfuktighet</a:t>
            </a:r>
            <a:endParaRPr lang="en-GB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847" y="2364427"/>
            <a:ext cx="2954645" cy="407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93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CE0F24C-76AE-95A5-56CF-62E75067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073" y="1226128"/>
            <a:ext cx="5953736" cy="911374"/>
          </a:xfrm>
        </p:spPr>
        <p:txBody>
          <a:bodyPr/>
          <a:lstStyle/>
          <a:p>
            <a:r>
              <a:rPr lang="sv-SE" dirty="0"/>
              <a:t>Skogsbruket står inför betydande skaderisker med koppling till klimat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D82A63-802B-7433-29F9-EF46B0FE8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2" y="2407521"/>
            <a:ext cx="4342222" cy="3681552"/>
          </a:xfrm>
        </p:spPr>
        <p:txBody>
          <a:bodyPr/>
          <a:lstStyle/>
          <a:p>
            <a:r>
              <a:rPr lang="sv-SE" dirty="0"/>
              <a:t>Under de närmaste 25 åren är riskerna för bland annat torkstress, stormskador, skogsbrand och skador från ras och skred betydande. </a:t>
            </a:r>
          </a:p>
          <a:p>
            <a:r>
              <a:rPr lang="sv-SE" dirty="0"/>
              <a:t>Samverkande effekter kan förvärra situationen.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54B4DCB-619D-8C22-CD8E-0749B3284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690" y="63478"/>
            <a:ext cx="4774345" cy="673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77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072" y="1496147"/>
            <a:ext cx="5414617" cy="911374"/>
          </a:xfrm>
        </p:spPr>
        <p:txBody>
          <a:bodyPr/>
          <a:lstStyle/>
          <a:p>
            <a:r>
              <a:rPr lang="sv-SE" dirty="0"/>
              <a:t>Långt kvar till en klimatanpassad skog</a:t>
            </a:r>
            <a:br>
              <a:rPr lang="sv-SE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71" y="2407521"/>
            <a:ext cx="5414617" cy="3681552"/>
          </a:xfrm>
        </p:spPr>
        <p:txBody>
          <a:bodyPr/>
          <a:lstStyle/>
          <a:p>
            <a:r>
              <a:rPr lang="sv-SE" dirty="0"/>
              <a:t>12 delmål för klimatanpassning</a:t>
            </a:r>
          </a:p>
          <a:p>
            <a:r>
              <a:rPr lang="sv-SE" dirty="0"/>
              <a:t>Bara 4 har nåtts helt eller delvis</a:t>
            </a:r>
          </a:p>
          <a:p>
            <a:r>
              <a:rPr lang="sv-SE" dirty="0"/>
              <a:t>Fortsatt behov av förändringsarbete!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475" y="132276"/>
            <a:ext cx="4692161" cy="665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3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Klimatanpassning avgörande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72" y="2407521"/>
            <a:ext cx="5865184" cy="3681552"/>
          </a:xfrm>
        </p:spPr>
        <p:txBody>
          <a:bodyPr/>
          <a:lstStyle/>
          <a:p>
            <a:r>
              <a:rPr lang="sv-SE" dirty="0"/>
              <a:t>Framtiden är mycket osäker</a:t>
            </a:r>
          </a:p>
          <a:p>
            <a:r>
              <a:rPr lang="sv-SE" dirty="0"/>
              <a:t>Vi kan inte längre förlita oss på gårdagens sanningar</a:t>
            </a:r>
          </a:p>
          <a:p>
            <a:r>
              <a:rPr lang="sv-SE" dirty="0"/>
              <a:t>Behöver öka skogens motståndskraft</a:t>
            </a:r>
          </a:p>
          <a:p>
            <a:r>
              <a:rPr lang="sv-SE" dirty="0"/>
              <a:t>Ökad variation ett sätt att framtidssäkra skogen</a:t>
            </a:r>
          </a:p>
          <a:p>
            <a:r>
              <a:rPr lang="sv-SE" dirty="0"/>
              <a:t>Men: finns gränser för anpassningsförmågan – utsläppen måste ner!</a:t>
            </a:r>
          </a:p>
          <a:p>
            <a:endParaRPr lang="sv-SE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0"/>
            <a:ext cx="4086891" cy="2293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4564512"/>
            <a:ext cx="4086891" cy="2293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2282256"/>
            <a:ext cx="4086891" cy="229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8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tails are in the caption following the image">
            <a:extLst>
              <a:ext uri="{FF2B5EF4-FFF2-40B4-BE49-F238E27FC236}">
                <a16:creationId xmlns:a16="http://schemas.microsoft.com/office/drawing/2014/main" id="{89D69202-4B36-CF1D-4FC4-5B2B7C36C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42" y="1148798"/>
            <a:ext cx="7627434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028283-07E7-E008-0F96-8C6F287677DB}"/>
              </a:ext>
            </a:extLst>
          </p:cNvPr>
          <p:cNvSpPr txBox="1"/>
          <p:nvPr/>
        </p:nvSpPr>
        <p:spPr>
          <a:xfrm>
            <a:off x="7612727" y="6372474"/>
            <a:ext cx="47316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>
                <a:hlinkClick r:id="rId4"/>
              </a:rPr>
              <a:t>https://onlinelibrary.wiley.com/doi/full/10.1111/gcb.70185</a:t>
            </a:r>
            <a:r>
              <a:rPr lang="sv-SE" sz="140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84E887-4472-C6E4-4824-ED18B0CBFF05}"/>
              </a:ext>
            </a:extLst>
          </p:cNvPr>
          <p:cNvSpPr txBox="1"/>
          <p:nvPr/>
        </p:nvSpPr>
        <p:spPr>
          <a:xfrm>
            <a:off x="1003609" y="177749"/>
            <a:ext cx="10660566" cy="39096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b="1" dirty="0"/>
              <a:t>Hur en kollaps av AMOC kan påverka klimatförutsättningarna för olika trädslag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9A0491-A091-FCD0-BC0E-5100CA621253}"/>
              </a:ext>
            </a:extLst>
          </p:cNvPr>
          <p:cNvSpPr txBox="1"/>
          <p:nvPr/>
        </p:nvSpPr>
        <p:spPr>
          <a:xfrm>
            <a:off x="8838271" y="1069846"/>
            <a:ext cx="31492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/>
              <a:t>Relative </a:t>
            </a:r>
            <a:r>
              <a:rPr lang="sv-SE" dirty="0" err="1"/>
              <a:t>change</a:t>
            </a:r>
            <a:r>
              <a:rPr lang="sv-SE" dirty="0"/>
              <a:t> in </a:t>
            </a:r>
            <a:r>
              <a:rPr lang="sv-SE" dirty="0" err="1"/>
              <a:t>occurrence</a:t>
            </a:r>
            <a:r>
              <a:rPr lang="sv-SE" dirty="0"/>
              <a:t> </a:t>
            </a:r>
            <a:r>
              <a:rPr lang="sv-SE" dirty="0" err="1"/>
              <a:t>probability</a:t>
            </a:r>
            <a:r>
              <a:rPr lang="sv-SE" dirty="0"/>
              <a:t> </a:t>
            </a:r>
            <a:r>
              <a:rPr lang="sv-SE" dirty="0" err="1"/>
              <a:t>between</a:t>
            </a:r>
            <a:r>
              <a:rPr lang="sv-SE" dirty="0"/>
              <a:t> 1951-1980 and the end </a:t>
            </a:r>
            <a:r>
              <a:rPr lang="sv-SE" dirty="0" err="1"/>
              <a:t>of</a:t>
            </a:r>
            <a:r>
              <a:rPr lang="sv-SE" dirty="0"/>
              <a:t> 21st </a:t>
            </a:r>
            <a:r>
              <a:rPr lang="sv-SE" dirty="0" err="1"/>
              <a:t>century</a:t>
            </a:r>
            <a:r>
              <a:rPr lang="sv-SE" dirty="0"/>
              <a:t> </a:t>
            </a:r>
            <a:r>
              <a:rPr lang="sv-SE" dirty="0" err="1"/>
              <a:t>projection</a:t>
            </a:r>
            <a:r>
              <a:rPr lang="sv-SE" dirty="0"/>
              <a:t> under the SSP2-4.5 scenario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2D788-81F4-A720-16FC-89713E73AA9F}"/>
              </a:ext>
            </a:extLst>
          </p:cNvPr>
          <p:cNvSpPr txBox="1"/>
          <p:nvPr/>
        </p:nvSpPr>
        <p:spPr>
          <a:xfrm>
            <a:off x="8838270" y="5240403"/>
            <a:ext cx="3149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1" dirty="0" err="1"/>
              <a:t>Climatic</a:t>
            </a:r>
            <a:r>
              <a:rPr lang="sv-SE" b="1" dirty="0"/>
              <a:t> habitat </a:t>
            </a:r>
            <a:r>
              <a:rPr lang="sv-SE" b="1" dirty="0" err="1"/>
              <a:t>suitability</a:t>
            </a:r>
            <a:endParaRPr lang="sv-SE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96E625-61B3-758E-4B4D-77FE666B743C}"/>
              </a:ext>
            </a:extLst>
          </p:cNvPr>
          <p:cNvSpPr txBox="1"/>
          <p:nvPr/>
        </p:nvSpPr>
        <p:spPr>
          <a:xfrm>
            <a:off x="897672" y="1325217"/>
            <a:ext cx="675861" cy="1722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dirty="0"/>
              <a:t>Tall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07346F-3BC4-C0BE-F666-4FB710549550}"/>
              </a:ext>
            </a:extLst>
          </p:cNvPr>
          <p:cNvSpPr txBox="1"/>
          <p:nvPr/>
        </p:nvSpPr>
        <p:spPr>
          <a:xfrm>
            <a:off x="3004768" y="1325217"/>
            <a:ext cx="791980" cy="1722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dirty="0"/>
              <a:t>Gran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E2058E-2C33-BD3C-64BF-5CF4B250A9D0}"/>
              </a:ext>
            </a:extLst>
          </p:cNvPr>
          <p:cNvSpPr txBox="1"/>
          <p:nvPr/>
        </p:nvSpPr>
        <p:spPr>
          <a:xfrm>
            <a:off x="4919707" y="1325217"/>
            <a:ext cx="791980" cy="1722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dirty="0"/>
              <a:t>Bok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704086-C185-BD1F-DB5B-39D98FF41463}"/>
              </a:ext>
            </a:extLst>
          </p:cNvPr>
          <p:cNvSpPr txBox="1"/>
          <p:nvPr/>
        </p:nvSpPr>
        <p:spPr>
          <a:xfrm>
            <a:off x="6795818" y="1325217"/>
            <a:ext cx="791980" cy="1722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ts val="3000"/>
              </a:lnSpc>
            </a:pPr>
            <a:r>
              <a:rPr lang="sv-SE" sz="2400" dirty="0"/>
              <a:t>Ek</a:t>
            </a:r>
          </a:p>
        </p:txBody>
      </p:sp>
    </p:spTree>
    <p:extLst>
      <p:ext uri="{BB962C8B-B14F-4D97-AF65-F5344CB8AC3E}">
        <p14:creationId xmlns:p14="http://schemas.microsoft.com/office/powerpoint/2010/main" val="1303019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17C1-97A1-7E30-0BFC-B51DAE000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Andra (klimatrelaterade) risker/osäkerheter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F8468-151A-6AFF-F246-42D3FD373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072" y="2407521"/>
            <a:ext cx="7167100" cy="3681552"/>
          </a:xfrm>
        </p:spPr>
        <p:txBody>
          <a:bodyPr/>
          <a:lstStyle/>
          <a:p>
            <a:r>
              <a:rPr lang="sv-SE" dirty="0"/>
              <a:t>Skogsbruk beroende av komplexa globala handelssystem</a:t>
            </a:r>
          </a:p>
          <a:p>
            <a:pPr lvl="1"/>
            <a:r>
              <a:rPr lang="sv-SE" dirty="0"/>
              <a:t>Påverkas av tex handelskrig, blockerade transportvägar (Hormuzsundet, Suezkanalen)</a:t>
            </a:r>
          </a:p>
          <a:p>
            <a:pPr lvl="1"/>
            <a:r>
              <a:rPr lang="sv-SE" dirty="0"/>
              <a:t>Konsekvenser för framtida virkespriser, avverkningskostnader och sortiment?</a:t>
            </a:r>
          </a:p>
          <a:p>
            <a:pPr lvl="1"/>
            <a:r>
              <a:rPr lang="sv-SE" dirty="0"/>
              <a:t>Försörjning med insatsvaror/maskiner/arbetskraft?</a:t>
            </a:r>
          </a:p>
          <a:p>
            <a:r>
              <a:rPr lang="sv-SE" dirty="0"/>
              <a:t>Behov av mer mat från skogen?</a:t>
            </a:r>
          </a:p>
          <a:p>
            <a:r>
              <a:rPr lang="sv-SE" dirty="0"/>
              <a:t>Karantänskadegörare</a:t>
            </a:r>
          </a:p>
          <a:p>
            <a:r>
              <a:rPr lang="sv-SE" dirty="0"/>
              <a:t>…</a:t>
            </a:r>
          </a:p>
          <a:p>
            <a:r>
              <a:rPr lang="sv-SE" dirty="0" err="1"/>
              <a:t>Unknown</a:t>
            </a:r>
            <a:r>
              <a:rPr lang="sv-SE" dirty="0"/>
              <a:t> </a:t>
            </a:r>
            <a:r>
              <a:rPr lang="sv-SE" dirty="0" err="1"/>
              <a:t>unknowns</a:t>
            </a:r>
            <a:endParaRPr lang="sv-SE" dirty="0"/>
          </a:p>
        </p:txBody>
      </p:sp>
      <p:pic>
        <p:nvPicPr>
          <p:cNvPr id="5" name="Picture 4" descr="Achtung Stolperstein Finanzierungszusage! Immobilienverkauf in Gefahr">
            <a:extLst>
              <a:ext uri="{FF2B5EF4-FFF2-40B4-BE49-F238E27FC236}">
                <a16:creationId xmlns:a16="http://schemas.microsoft.com/office/drawing/2014/main" id="{C516F13A-4BC3-92DB-9D2E-AE8A8D8BF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753" y="2407521"/>
            <a:ext cx="3779171" cy="429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4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E4B4B-B4FB-E685-959E-AE764D2BD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459" y="2515599"/>
            <a:ext cx="10642230" cy="880197"/>
          </a:xfrm>
        </p:spPr>
        <p:txBody>
          <a:bodyPr/>
          <a:lstStyle/>
          <a:p>
            <a:r>
              <a:rPr lang="en-GB" dirty="0"/>
              <a:t>Hur </a:t>
            </a:r>
            <a:r>
              <a:rPr lang="en-GB" dirty="0" err="1"/>
              <a:t>väl</a:t>
            </a:r>
            <a:r>
              <a:rPr lang="en-GB" dirty="0"/>
              <a:t> </a:t>
            </a:r>
            <a:r>
              <a:rPr lang="en-GB" dirty="0" err="1"/>
              <a:t>anpassade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den </a:t>
            </a:r>
            <a:r>
              <a:rPr lang="en-GB" dirty="0" err="1"/>
              <a:t>skogliga</a:t>
            </a:r>
            <a:r>
              <a:rPr lang="en-GB" dirty="0"/>
              <a:t> </a:t>
            </a:r>
            <a:r>
              <a:rPr lang="en-GB" dirty="0" err="1"/>
              <a:t>planeringen</a:t>
            </a:r>
            <a:r>
              <a:rPr lang="en-GB" dirty="0"/>
              <a:t> och de </a:t>
            </a:r>
            <a:r>
              <a:rPr lang="en-GB" dirty="0" err="1"/>
              <a:t>skogliga</a:t>
            </a:r>
            <a:r>
              <a:rPr lang="en-GB" dirty="0"/>
              <a:t> </a:t>
            </a:r>
            <a:r>
              <a:rPr lang="en-GB" dirty="0" err="1"/>
              <a:t>planeringsverktygen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används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praktiken</a:t>
            </a:r>
            <a:r>
              <a:rPr lang="en-GB" dirty="0"/>
              <a:t> för </a:t>
            </a:r>
            <a:r>
              <a:rPr lang="en-GB" dirty="0" err="1"/>
              <a:t>att</a:t>
            </a:r>
            <a:r>
              <a:rPr lang="en-GB" dirty="0"/>
              <a:t> </a:t>
            </a:r>
            <a:r>
              <a:rPr lang="en-GB" dirty="0" err="1"/>
              <a:t>hantera</a:t>
            </a:r>
            <a:r>
              <a:rPr lang="en-GB" dirty="0"/>
              <a:t> dessa </a:t>
            </a:r>
            <a:r>
              <a:rPr lang="en-GB" dirty="0" err="1"/>
              <a:t>utmaningar</a:t>
            </a:r>
            <a:r>
              <a:rPr lang="en-GB" dirty="0"/>
              <a:t>?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DF106D-F97F-AD7F-8B2C-386BF2309336}"/>
              </a:ext>
            </a:extLst>
          </p:cNvPr>
          <p:cNvSpPr txBox="1"/>
          <p:nvPr/>
        </p:nvSpPr>
        <p:spPr>
          <a:xfrm>
            <a:off x="784311" y="2826409"/>
            <a:ext cx="1015038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00" dirty="0" err="1"/>
              <a:t>Resultat</a:t>
            </a:r>
            <a:r>
              <a:rPr lang="en-GB" sz="3400" dirty="0"/>
              <a:t> </a:t>
            </a:r>
            <a:r>
              <a:rPr lang="en-GB" sz="3400" dirty="0" err="1"/>
              <a:t>från</a:t>
            </a:r>
            <a:r>
              <a:rPr lang="en-GB" sz="3400" dirty="0"/>
              <a:t> </a:t>
            </a:r>
            <a:r>
              <a:rPr lang="en-GB" sz="3400" dirty="0" err="1"/>
              <a:t>tre</a:t>
            </a:r>
            <a:r>
              <a:rPr lang="en-GB" sz="3400" dirty="0"/>
              <a:t> workshops med </a:t>
            </a:r>
            <a:r>
              <a:rPr lang="en-GB" sz="3400" dirty="0" err="1"/>
              <a:t>skogliga</a:t>
            </a:r>
            <a:r>
              <a:rPr lang="en-GB" sz="3400" dirty="0"/>
              <a:t> </a:t>
            </a:r>
            <a:r>
              <a:rPr lang="en-GB" sz="3400" dirty="0" err="1"/>
              <a:t>aktörer</a:t>
            </a:r>
            <a:r>
              <a:rPr lang="en-GB" sz="3400" dirty="0"/>
              <a:t> under 2025</a:t>
            </a:r>
            <a:endParaRPr lang="sv-SE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F59B836-FFFD-4C8F-36C1-D73D115B1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448" y="3888774"/>
            <a:ext cx="5572903" cy="287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5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74AEA33-0751-D4A3-E551-C699140660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5" r="2393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CDE67CB-3F92-9EEC-B61A-4AB147307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Syfte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80DF0-D0D6-3E27-80C3-A2B3A0AAB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Utforska utmaningar, möjligheter och utvecklingsbehov inom skoglig planering under klimatförändringar och ökad osäkerhet och risk</a:t>
            </a:r>
          </a:p>
          <a:p>
            <a:r>
              <a:rPr lang="sv-SE" dirty="0"/>
              <a:t>Fokus på hyggesfritt skogsbruk och integrering av skogens olika värden i planeringen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603D22-B653-F79D-4C47-1B194BD875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32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D047DA-94F5-FE2D-E290-C4D04BFFFC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BB10BD-4DB0-E3ED-7DB1-08348D9C67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7F6C65-0A62-694A-E9EB-E5F1DB1D7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7657949" cy="880197"/>
          </a:xfrm>
        </p:spPr>
        <p:txBody>
          <a:bodyPr/>
          <a:lstStyle/>
          <a:p>
            <a:r>
              <a:rPr lang="sv-SE" dirty="0"/>
              <a:t>Hinder för att integrera risker/hot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AA577E-1D10-73BC-2163-15364BECA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6846025" cy="3648517"/>
          </a:xfrm>
        </p:spPr>
        <p:txBody>
          <a:bodyPr/>
          <a:lstStyle/>
          <a:p>
            <a:r>
              <a:rPr lang="sv-SE" dirty="0"/>
              <a:t>Riskfaktorer saknas nästan helt i planeringsverktygen</a:t>
            </a:r>
          </a:p>
          <a:p>
            <a:r>
              <a:rPr lang="sv-SE" dirty="0"/>
              <a:t>För generella, saknar lokalspecifik precision och har svårt för att integrera praktisk lokal kunskap</a:t>
            </a:r>
          </a:p>
          <a:p>
            <a:r>
              <a:rPr lang="sv-SE" dirty="0"/>
              <a:t>Mycket information på olika ställen</a:t>
            </a:r>
          </a:p>
          <a:p>
            <a:r>
              <a:rPr lang="sv-SE" dirty="0"/>
              <a:t>Bristande stöd för klimatanpassningsåtgärder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9CF00-D797-6D6E-C1C8-A359F1DCA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0"/>
            <a:ext cx="4086891" cy="2293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125F7D-6662-CB67-0083-EEE53F3C0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4564512"/>
            <a:ext cx="4086891" cy="2293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AC578F-5E75-A493-A82E-3939D07E79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2282256"/>
            <a:ext cx="4086891" cy="229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2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F082E0-7B50-20F2-46B2-08128B94FC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33DDD23-BAEB-17EB-5A3C-34383A7B84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086B1C-58E0-C739-69D5-D0246D931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6948501" cy="880197"/>
          </a:xfrm>
        </p:spPr>
        <p:txBody>
          <a:bodyPr/>
          <a:lstStyle/>
          <a:p>
            <a:r>
              <a:rPr lang="sv-SE" dirty="0"/>
              <a:t>Utvecklingsbehov för att bättre integrera risker och hot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0EF47-0CB7-2F77-5730-1A603DF3E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7019446" cy="3648517"/>
          </a:xfrm>
        </p:spPr>
        <p:txBody>
          <a:bodyPr/>
          <a:lstStyle/>
          <a:p>
            <a:r>
              <a:rPr lang="sv-SE" dirty="0"/>
              <a:t>Riskmodeller som även kan hantera samverkande faktorer och lokala förhållanden</a:t>
            </a:r>
          </a:p>
          <a:p>
            <a:r>
              <a:rPr lang="sv-SE" dirty="0"/>
              <a:t>Hjälp med sammanvägning av olika risker</a:t>
            </a:r>
          </a:p>
          <a:p>
            <a:r>
              <a:rPr lang="sv-SE" dirty="0"/>
              <a:t>Integrera lokal kunskap</a:t>
            </a:r>
          </a:p>
          <a:p>
            <a:r>
              <a:rPr lang="sv-SE" dirty="0"/>
              <a:t>Underlätta för att planera för klimatanpassningsåtgärder som tex kantzoner</a:t>
            </a:r>
          </a:p>
          <a:p>
            <a:r>
              <a:rPr lang="sv-SE" dirty="0"/>
              <a:t>Samla viktig information i ett och samma system</a:t>
            </a:r>
          </a:p>
          <a:p>
            <a:r>
              <a:rPr lang="sv-SE" dirty="0"/>
              <a:t>Stöd för val av trädslag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F10D85-CB85-193F-DEB0-ECA609BAE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0"/>
            <a:ext cx="4086891" cy="22934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361182-66CF-8BEF-320B-932262A7E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4564512"/>
            <a:ext cx="4086891" cy="22934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4869A7-7406-7E86-42F6-40509E6090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2282256"/>
            <a:ext cx="4086891" cy="229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7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BE317-F109-6512-AF6A-E018F62AF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96CEA-D7F6-F754-1E32-EC1EF4F54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8201859" cy="880197"/>
          </a:xfrm>
        </p:spPr>
        <p:txBody>
          <a:bodyPr/>
          <a:lstStyle/>
          <a:p>
            <a:r>
              <a:rPr lang="sv-SE" dirty="0"/>
              <a:t>Hinder för att integrera olika skogliga värden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8EB91E-0F15-8585-BA85-8C46953BA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51314"/>
            <a:ext cx="9209293" cy="3694643"/>
          </a:xfrm>
        </p:spPr>
        <p:txBody>
          <a:bodyPr/>
          <a:lstStyle/>
          <a:p>
            <a:r>
              <a:rPr lang="sv-SE" dirty="0"/>
              <a:t>Nuvarande planeringssystem är främst utformade för industriell virkesproduktion</a:t>
            </a:r>
          </a:p>
          <a:p>
            <a:pPr lvl="1"/>
            <a:r>
              <a:rPr lang="sv-SE" dirty="0"/>
              <a:t>Verktygen är fyrkantiga, svårt att få med variation inom bestånden</a:t>
            </a:r>
          </a:p>
          <a:p>
            <a:pPr lvl="1"/>
            <a:r>
              <a:rPr lang="sv-SE" dirty="0"/>
              <a:t>Svårt att få med landskapsperspektiv</a:t>
            </a:r>
          </a:p>
          <a:p>
            <a:pPr lvl="1"/>
            <a:r>
              <a:rPr lang="sv-SE" dirty="0"/>
              <a:t>För lite kunskap/underlag om var det finns höga naturvärden</a:t>
            </a:r>
          </a:p>
          <a:p>
            <a:pPr lvl="1"/>
            <a:r>
              <a:rPr lang="sv-SE" dirty="0"/>
              <a:t>Död ved och evighetsträd syns inte i skogsbruksplanen</a:t>
            </a:r>
          </a:p>
          <a:p>
            <a:pPr lvl="1"/>
            <a:endParaRPr lang="sv-SE" dirty="0"/>
          </a:p>
          <a:p>
            <a:r>
              <a:rPr lang="sv-SE" dirty="0"/>
              <a:t>Planeringsverktygen upplevs ofta som komplexa och svåranvända och har svårt att omsätta skogsägarnas mål till konkreta åtgärder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2F36344-8706-5978-9956-DCA233FDF8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61" r="7512" b="18284"/>
          <a:stretch/>
        </p:blipFill>
        <p:spPr>
          <a:xfrm>
            <a:off x="10210745" y="5462375"/>
            <a:ext cx="1980000" cy="13601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3" descr="E:\Foton\2007-11-04 - 12-04\DSC_0015.JPG">
            <a:extLst>
              <a:ext uri="{FF2B5EF4-FFF2-40B4-BE49-F238E27FC236}">
                <a16:creationId xmlns:a16="http://schemas.microsoft.com/office/drawing/2014/main" id="{1FA5EC3B-4F64-3B82-98B1-813D15F51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73911" y="30464"/>
            <a:ext cx="1980000" cy="132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latshållare för innehåll 3">
            <a:extLst>
              <a:ext uri="{FF2B5EF4-FFF2-40B4-BE49-F238E27FC236}">
                <a16:creationId xmlns:a16="http://schemas.microsoft.com/office/drawing/2014/main" id="{644D7319-5E08-9E7A-3540-E02542E988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4" r="4981"/>
          <a:stretch/>
        </p:blipFill>
        <p:spPr>
          <a:xfrm>
            <a:off x="10188790" y="2784549"/>
            <a:ext cx="1980000" cy="13089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131A3A7E-7484-4B09-75CB-5100C662357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/>
        </p:blipFill>
        <p:spPr>
          <a:xfrm>
            <a:off x="10203670" y="1405864"/>
            <a:ext cx="1980000" cy="13429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BD66B6-CB93-309A-B763-7355CC0C98A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30" t="16039"/>
          <a:stretch/>
        </p:blipFill>
        <p:spPr>
          <a:xfrm>
            <a:off x="10210744" y="4109117"/>
            <a:ext cx="1980000" cy="135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1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83C54-6B1A-EB01-EE97-56CCE25FF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F27C8-6499-046C-05AA-38895EF2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9201448" cy="880197"/>
          </a:xfrm>
        </p:spPr>
        <p:txBody>
          <a:bodyPr/>
          <a:lstStyle/>
          <a:p>
            <a:r>
              <a:rPr lang="sv-SE" dirty="0"/>
              <a:t>Utvecklingsbehov för att bättre integrera olika skogliga värden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7FB0A-0BE8-73B1-2F60-33647091C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Mer flexibilitet, fler mål än virkesproduktion</a:t>
            </a:r>
          </a:p>
          <a:p>
            <a:r>
              <a:rPr lang="sv-SE" dirty="0"/>
              <a:t>Visa utfallet för olika handlingsalternativ</a:t>
            </a:r>
          </a:p>
          <a:p>
            <a:r>
              <a:rPr lang="sv-SE" dirty="0"/>
              <a:t>Efterfrågas verktyg som kan: </a:t>
            </a:r>
          </a:p>
          <a:p>
            <a:pPr lvl="1"/>
            <a:r>
              <a:rPr lang="sv-SE" dirty="0"/>
              <a:t>Sammanväga olika datamaterial</a:t>
            </a:r>
          </a:p>
          <a:p>
            <a:pPr lvl="1"/>
            <a:r>
              <a:rPr lang="sv-SE" dirty="0"/>
              <a:t>Ge förslag på vad man kan göra för att gynna olika värden</a:t>
            </a:r>
          </a:p>
          <a:p>
            <a:pPr lvl="1"/>
            <a:r>
              <a:rPr lang="sv-SE" dirty="0"/>
              <a:t>Visa vad som är viktigt på den här specifika platsen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FB93F4-5794-B4CF-64A9-FA2E1DE94D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61" r="7512" b="18284"/>
          <a:stretch/>
        </p:blipFill>
        <p:spPr>
          <a:xfrm>
            <a:off x="10210745" y="5462375"/>
            <a:ext cx="1980000" cy="13601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3" descr="E:\Foton\2007-11-04 - 12-04\DSC_0015.JPG">
            <a:extLst>
              <a:ext uri="{FF2B5EF4-FFF2-40B4-BE49-F238E27FC236}">
                <a16:creationId xmlns:a16="http://schemas.microsoft.com/office/drawing/2014/main" id="{C62F31EC-18F7-7301-7211-C1CA6EBC6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73911" y="30464"/>
            <a:ext cx="1980000" cy="132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latshållare för innehåll 3">
            <a:extLst>
              <a:ext uri="{FF2B5EF4-FFF2-40B4-BE49-F238E27FC236}">
                <a16:creationId xmlns:a16="http://schemas.microsoft.com/office/drawing/2014/main" id="{0079A783-CF76-94C4-5E5A-06C974F88C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4" r="4981"/>
          <a:stretch/>
        </p:blipFill>
        <p:spPr>
          <a:xfrm>
            <a:off x="10188790" y="2784549"/>
            <a:ext cx="1980000" cy="13089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F266E476-041C-8F4B-FA77-3AFF5FC8BB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/>
        </p:blipFill>
        <p:spPr>
          <a:xfrm>
            <a:off x="10203670" y="1405864"/>
            <a:ext cx="1980000" cy="13429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66B406-2F91-52B6-D1F3-DF07B2CCCFA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30" t="16039"/>
          <a:stretch/>
        </p:blipFill>
        <p:spPr>
          <a:xfrm>
            <a:off x="10210744" y="4109117"/>
            <a:ext cx="1980000" cy="135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0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2CEC04-37FA-90D5-AE66-CDCF01567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Hinder för planeringen av alternativa skötselmetoder/hyggesfritt skogsbruk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DD9147-EE0C-00C0-021E-3B356B7D5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8238922" cy="3648517"/>
          </a:xfrm>
        </p:spPr>
        <p:txBody>
          <a:bodyPr/>
          <a:lstStyle/>
          <a:p>
            <a:r>
              <a:rPr lang="sv-SE" dirty="0"/>
              <a:t>Befintliga verktyg är utvecklade för trakthyggesbruk med monokultur av tall eller gran enligt industrins behov</a:t>
            </a:r>
          </a:p>
          <a:p>
            <a:r>
              <a:rPr lang="sv-SE" dirty="0"/>
              <a:t>Saknas volymtabeller och tillväxtmodeller för hyggesfritt</a:t>
            </a:r>
          </a:p>
          <a:p>
            <a:r>
              <a:rPr lang="sv-SE" dirty="0"/>
              <a:t>Saknas rutiner för hur man mäter stående volym i hyggesfritt</a:t>
            </a:r>
          </a:p>
          <a:p>
            <a:r>
              <a:rPr lang="sv-SE" dirty="0"/>
              <a:t>Svårt att hantera fler än två trädslag per bestånd i befintliga verktyg</a:t>
            </a:r>
          </a:p>
          <a:p>
            <a:r>
              <a:rPr lang="sv-SE" dirty="0"/>
              <a:t>Brist på kunskap om risker i hyggesfritt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652555-86F0-9CC0-CA3A-4E06B3D85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1" y="48535"/>
            <a:ext cx="2946399" cy="2209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15D8DA-AB27-3B9C-29AB-881A3C703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1" y="2330922"/>
            <a:ext cx="2946399" cy="22097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5AE2FB-87D6-2FB2-7170-26DF17AEC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5601" y="4607396"/>
            <a:ext cx="294639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9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D53A7-5061-1006-8666-1903215E2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B3BEF6-9AE9-D8CE-44A5-6E474237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0" y="1250479"/>
            <a:ext cx="7958185" cy="880197"/>
          </a:xfrm>
        </p:spPr>
        <p:txBody>
          <a:bodyPr/>
          <a:lstStyle/>
          <a:p>
            <a:r>
              <a:rPr lang="sv-SE" dirty="0"/>
              <a:t>Utvecklingsbehov för planeringen av alternativa skötselmetoder/hyggesfritt skogsbruk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4C1B43-41E7-2514-3E35-999321A20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20" y="2397440"/>
            <a:ext cx="8246943" cy="3648517"/>
          </a:xfrm>
        </p:spPr>
        <p:txBody>
          <a:bodyPr/>
          <a:lstStyle/>
          <a:p>
            <a:r>
              <a:rPr lang="sv-SE" dirty="0"/>
              <a:t>Bättre modeller för trädens tillväxt &amp; naturlig succession</a:t>
            </a:r>
          </a:p>
          <a:p>
            <a:r>
              <a:rPr lang="sv-SE" dirty="0"/>
              <a:t>Fånga upp variation inom bestånden, gå från beståndsmedelvärden till trädnivå</a:t>
            </a:r>
          </a:p>
          <a:p>
            <a:r>
              <a:rPr lang="sv-SE" dirty="0"/>
              <a:t>Mallar/referensvärden för hyggesfria åtgärder</a:t>
            </a:r>
          </a:p>
          <a:p>
            <a:r>
              <a:rPr lang="sv-SE" dirty="0"/>
              <a:t>Fler koder (både för åtgärder och för att beskriva skogen), tex. en ny huggningsklass för hyggesfritt</a:t>
            </a:r>
          </a:p>
          <a:p>
            <a:r>
              <a:rPr lang="sv-SE" dirty="0"/>
              <a:t>Skapa kontinuitet i informationslagring (basvägar, luckor osv.)</a:t>
            </a:r>
          </a:p>
          <a:p>
            <a:r>
              <a:rPr lang="sv-SE" dirty="0"/>
              <a:t>Bättre beslutsstöd för avverkningsplanering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2E8EE6-32AA-F3CC-A84C-D5109E6FF4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1" y="48535"/>
            <a:ext cx="2946399" cy="2209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AD4ED5-3C6F-0420-FCDD-63D7D6A50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1" y="2330922"/>
            <a:ext cx="2946399" cy="2209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010BF9-4355-C5ED-4764-B9F6D40BA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5601" y="4607396"/>
            <a:ext cx="2946399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2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60CDA3-37D9-44F7-B33A-6F5F20EC4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Tack för uppmärksamheten!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B346E6-392A-43C9-8E28-2B011D4D61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>
              <a:hlinkClick r:id="rId2"/>
            </a:endParaRPr>
          </a:p>
          <a:p>
            <a:r>
              <a:rPr lang="sv-SE" dirty="0"/>
              <a:t>Institutionen för skoglig resurshushållning</a:t>
            </a:r>
            <a:br>
              <a:rPr lang="sv-SE" dirty="0"/>
            </a:br>
            <a:r>
              <a:rPr lang="sv-SE" dirty="0"/>
              <a:t>Skoglig planering</a:t>
            </a:r>
            <a:br>
              <a:rPr lang="sv-SE" dirty="0"/>
            </a:br>
            <a:endParaRPr lang="sv-SE" dirty="0"/>
          </a:p>
          <a:p>
            <a:r>
              <a:rPr lang="sv-SE" dirty="0"/>
              <a:t>Telefon: 090-786 83 05</a:t>
            </a:r>
          </a:p>
          <a:p>
            <a:r>
              <a:rPr lang="sv-SE" u="sng" dirty="0">
                <a:hlinkClick r:id="rId2"/>
              </a:rPr>
              <a:t>jeannette.eggers@slu.se</a:t>
            </a:r>
            <a:endParaRPr lang="sv-SE" u="sng" dirty="0"/>
          </a:p>
          <a:p>
            <a:endParaRPr lang="sv-SE" u="sng" dirty="0"/>
          </a:p>
          <a:p>
            <a:endParaRPr lang="sv-SE" u="sng" dirty="0"/>
          </a:p>
          <a:p>
            <a:r>
              <a:rPr lang="sv-SE" u="sng" dirty="0">
                <a:hlinkClick r:id="rId3"/>
              </a:rPr>
              <a:t>https://www.slu.se/om-slu/organisation/institutioner/skoglig-resurshushallning/miljoanalys/sha/</a:t>
            </a:r>
            <a:r>
              <a:rPr lang="sv-SE" u="sng" dirty="0"/>
              <a:t> </a:t>
            </a:r>
          </a:p>
          <a:p>
            <a:endParaRPr lang="sv-SE" u="sng" dirty="0"/>
          </a:p>
          <a:p>
            <a:endParaRPr lang="sv-SE" dirty="0"/>
          </a:p>
          <a:p>
            <a:endParaRPr lang="sv-SE" dirty="0">
              <a:hlinkClick r:id="rId2"/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7030DFB-40AA-4805-8BD6-5BBD2639A9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433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Hyggesfritt skogsbruk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72" y="2407521"/>
            <a:ext cx="7356287" cy="3681552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Skogsstyrelsen definition:</a:t>
            </a:r>
            <a:br>
              <a:rPr lang="sv-SE" dirty="0"/>
            </a:br>
            <a:r>
              <a:rPr lang="sv-SE" i="1" dirty="0"/>
              <a:t>Skogen sköts så att marken alltid är trädbevuxen utan att det uppstår några större kalhuggna ytor.</a:t>
            </a:r>
          </a:p>
          <a:p>
            <a:pPr marL="0" indent="0">
              <a:buNone/>
            </a:pPr>
            <a:r>
              <a:rPr lang="sv-SE" dirty="0"/>
              <a:t>Olika skötselstrategier ingår, tex.</a:t>
            </a:r>
          </a:p>
          <a:p>
            <a:pPr lvl="1"/>
            <a:r>
              <a:rPr lang="sv-SE" dirty="0" err="1"/>
              <a:t>Blädningsbruk</a:t>
            </a:r>
            <a:r>
              <a:rPr lang="sv-SE" dirty="0"/>
              <a:t>/Plockhuggning</a:t>
            </a:r>
          </a:p>
          <a:p>
            <a:pPr lvl="1"/>
            <a:r>
              <a:rPr lang="sv-SE" dirty="0"/>
              <a:t>Överhållen skärm</a:t>
            </a:r>
          </a:p>
          <a:p>
            <a:pPr lvl="1"/>
            <a:r>
              <a:rPr lang="sv-SE" dirty="0"/>
              <a:t>Luckhuggning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64272" y="6089073"/>
            <a:ext cx="88900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2"/>
              </a:rPr>
              <a:t>https://www.skogsstyrelsen.se/globalassets/om-oss/rapporter/rapporter-20222021202020192018/rapport-2021-8-hyggesfritt-skogsbruk---skogsstyrelsens-definition.pdf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BA3421-2077-1860-56D4-06EA37BDA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483" y="0"/>
            <a:ext cx="2811517" cy="21086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C0E6BE-CEA1-B391-2B33-698C866F3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482" y="2177611"/>
            <a:ext cx="2811518" cy="210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Risker/hot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72" y="2407521"/>
            <a:ext cx="6756071" cy="3681552"/>
          </a:xfrm>
        </p:spPr>
        <p:txBody>
          <a:bodyPr/>
          <a:lstStyle/>
          <a:p>
            <a:r>
              <a:rPr lang="sv-SE" dirty="0"/>
              <a:t>Vilka är de största </a:t>
            </a:r>
            <a:r>
              <a:rPr lang="sv-SE" b="1" dirty="0"/>
              <a:t>hoten</a:t>
            </a:r>
            <a:r>
              <a:rPr lang="sv-SE" dirty="0"/>
              <a:t> mot skogsbruket? </a:t>
            </a:r>
          </a:p>
          <a:p>
            <a:r>
              <a:rPr lang="sv-SE" dirty="0"/>
              <a:t>Hur </a:t>
            </a:r>
            <a:r>
              <a:rPr lang="sv-SE" b="1" dirty="0"/>
              <a:t>integreras</a:t>
            </a:r>
            <a:r>
              <a:rPr lang="sv-SE" dirty="0"/>
              <a:t> dessa risker/hot inom den skogliga planeringen idag? Eller vilka </a:t>
            </a:r>
            <a:r>
              <a:rPr lang="sv-SE" b="1" dirty="0"/>
              <a:t>hinder</a:t>
            </a:r>
            <a:r>
              <a:rPr lang="sv-SE" dirty="0"/>
              <a:t> finns det att integrera dessa?</a:t>
            </a:r>
          </a:p>
          <a:p>
            <a:r>
              <a:rPr lang="sv-SE" dirty="0"/>
              <a:t>Vilka </a:t>
            </a:r>
            <a:r>
              <a:rPr lang="sv-SE" b="1" dirty="0"/>
              <a:t>förbättringar</a:t>
            </a:r>
            <a:r>
              <a:rPr lang="sv-SE" dirty="0"/>
              <a:t> behövs?</a:t>
            </a:r>
          </a:p>
          <a:p>
            <a:r>
              <a:rPr lang="sv-SE" dirty="0"/>
              <a:t>Vilka andra (typer) av verktyg och underlag skulle vara hjälpsamma?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0"/>
            <a:ext cx="4086891" cy="22934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4564512"/>
            <a:ext cx="4086891" cy="2293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109" y="2282256"/>
            <a:ext cx="4086891" cy="229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3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Värden/funktioner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72" y="2407521"/>
            <a:ext cx="7224157" cy="3681552"/>
          </a:xfrm>
        </p:spPr>
        <p:txBody>
          <a:bodyPr/>
          <a:lstStyle/>
          <a:p>
            <a:r>
              <a:rPr lang="sv-SE" dirty="0"/>
              <a:t>Hur </a:t>
            </a:r>
            <a:r>
              <a:rPr lang="sv-SE" b="1" dirty="0"/>
              <a:t>integreras</a:t>
            </a:r>
            <a:r>
              <a:rPr lang="sv-SE" dirty="0"/>
              <a:t> dessa värden/funktioner inom den skogliga planeringen idag? Eller vilka </a:t>
            </a:r>
            <a:r>
              <a:rPr lang="sv-SE" b="1" dirty="0"/>
              <a:t>hinder</a:t>
            </a:r>
            <a:r>
              <a:rPr lang="sv-SE" dirty="0"/>
              <a:t> finns det att integrera dessa?  </a:t>
            </a:r>
          </a:p>
          <a:p>
            <a:r>
              <a:rPr lang="sv-SE" dirty="0"/>
              <a:t>Vilka </a:t>
            </a:r>
            <a:r>
              <a:rPr lang="sv-SE" b="1" dirty="0"/>
              <a:t>problem</a:t>
            </a:r>
            <a:r>
              <a:rPr lang="sv-SE" dirty="0"/>
              <a:t> ser ni att planera för dessa olika värden och framförallt angående hyggesfritt och alternativa skötselmetoder?</a:t>
            </a:r>
          </a:p>
          <a:p>
            <a:r>
              <a:rPr lang="sv-SE" dirty="0"/>
              <a:t>Vilka </a:t>
            </a:r>
            <a:r>
              <a:rPr lang="sv-SE" b="1" dirty="0"/>
              <a:t>förbättringar</a:t>
            </a:r>
            <a:r>
              <a:rPr lang="sv-SE" dirty="0"/>
              <a:t> behövs?</a:t>
            </a:r>
          </a:p>
          <a:p>
            <a:r>
              <a:rPr lang="sv-SE" dirty="0"/>
              <a:t>Vilka andra (typer) av </a:t>
            </a:r>
            <a:r>
              <a:rPr lang="sv-SE" b="1" dirty="0"/>
              <a:t>verktyg</a:t>
            </a:r>
            <a:r>
              <a:rPr lang="sv-SE" dirty="0"/>
              <a:t> och </a:t>
            </a:r>
            <a:r>
              <a:rPr lang="sv-SE" b="1" dirty="0"/>
              <a:t>underlag</a:t>
            </a:r>
            <a:r>
              <a:rPr lang="sv-SE" dirty="0"/>
              <a:t> skulle vara hjälpsamma? </a:t>
            </a:r>
            <a:endParaRPr lang="en-GB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61" r="7512" b="18284"/>
          <a:stretch/>
        </p:blipFill>
        <p:spPr>
          <a:xfrm>
            <a:off x="10210745" y="5462375"/>
            <a:ext cx="1980000" cy="13601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3" descr="E:\Foton\2007-11-04 - 12-04\DSC_00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73911" y="30464"/>
            <a:ext cx="1980000" cy="1326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latshållare för innehåll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4" r="4981"/>
          <a:stretch/>
        </p:blipFill>
        <p:spPr>
          <a:xfrm>
            <a:off x="10188790" y="2784549"/>
            <a:ext cx="1980000" cy="130890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latshållare för innehåll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/>
          <a:stretch/>
        </p:blipFill>
        <p:spPr>
          <a:xfrm>
            <a:off x="10203670" y="1405864"/>
            <a:ext cx="1980000" cy="13429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2430" t="16039"/>
          <a:stretch/>
        </p:blipFill>
        <p:spPr>
          <a:xfrm>
            <a:off x="10210744" y="4109117"/>
            <a:ext cx="1980000" cy="135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072" y="391960"/>
            <a:ext cx="10643755" cy="911374"/>
          </a:xfrm>
        </p:spPr>
        <p:txBody>
          <a:bodyPr/>
          <a:lstStyle/>
          <a:p>
            <a:r>
              <a:rPr lang="sv-SE" dirty="0"/>
              <a:t>Kommunikation och delning av information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72" y="2407521"/>
            <a:ext cx="5964515" cy="3681552"/>
          </a:xfrm>
        </p:spPr>
        <p:txBody>
          <a:bodyPr/>
          <a:lstStyle/>
          <a:p>
            <a:r>
              <a:rPr lang="sv-SE" dirty="0"/>
              <a:t>Vilken </a:t>
            </a:r>
            <a:r>
              <a:rPr lang="sv-SE" b="1" dirty="0"/>
              <a:t>information</a:t>
            </a:r>
            <a:r>
              <a:rPr lang="sv-SE" dirty="0"/>
              <a:t> och </a:t>
            </a:r>
            <a:r>
              <a:rPr lang="sv-SE" b="1" dirty="0"/>
              <a:t>program/system</a:t>
            </a:r>
            <a:r>
              <a:rPr lang="sv-SE" dirty="0"/>
              <a:t> använder de olika aktörerna?</a:t>
            </a:r>
          </a:p>
          <a:p>
            <a:r>
              <a:rPr lang="sv-SE" dirty="0"/>
              <a:t>Vilka </a:t>
            </a:r>
            <a:r>
              <a:rPr lang="sv-SE" b="1" dirty="0"/>
              <a:t>problem</a:t>
            </a:r>
            <a:r>
              <a:rPr lang="sv-SE" dirty="0"/>
              <a:t> ser ni i kommunikationen mellan de olika aktörerna och programmen?</a:t>
            </a:r>
          </a:p>
          <a:p>
            <a:r>
              <a:rPr lang="sv-SE" dirty="0"/>
              <a:t>Vilka </a:t>
            </a:r>
            <a:r>
              <a:rPr lang="sv-SE" b="1" dirty="0"/>
              <a:t>förbättringar</a:t>
            </a:r>
            <a:r>
              <a:rPr lang="sv-SE" dirty="0"/>
              <a:t> behövs? </a:t>
            </a:r>
          </a:p>
          <a:p>
            <a:r>
              <a:rPr lang="sv-SE" dirty="0"/>
              <a:t>Vilka andra (typer) av </a:t>
            </a:r>
            <a:r>
              <a:rPr lang="sv-SE" b="1" dirty="0"/>
              <a:t>verktyg</a:t>
            </a:r>
            <a:r>
              <a:rPr lang="sv-SE" dirty="0"/>
              <a:t> och </a:t>
            </a:r>
            <a:r>
              <a:rPr lang="sv-SE" b="1" dirty="0"/>
              <a:t>underlag</a:t>
            </a:r>
            <a:r>
              <a:rPr lang="sv-SE" dirty="0"/>
              <a:t> skulle vara hjälpsamma?</a:t>
            </a:r>
          </a:p>
          <a:p>
            <a:endParaRPr lang="en-GB" dirty="0"/>
          </a:p>
        </p:txBody>
      </p:sp>
      <p:grpSp>
        <p:nvGrpSpPr>
          <p:cNvPr id="31" name="Group 30"/>
          <p:cNvGrpSpPr/>
          <p:nvPr/>
        </p:nvGrpSpPr>
        <p:grpSpPr>
          <a:xfrm>
            <a:off x="6455228" y="1689577"/>
            <a:ext cx="5348291" cy="4716654"/>
            <a:chOff x="642257" y="383291"/>
            <a:chExt cx="5348291" cy="4716654"/>
          </a:xfrm>
        </p:grpSpPr>
        <p:sp>
          <p:nvSpPr>
            <p:cNvPr id="18" name="TextBox 17"/>
            <p:cNvSpPr txBox="1"/>
            <p:nvPr/>
          </p:nvSpPr>
          <p:spPr>
            <a:xfrm>
              <a:off x="642257" y="3908057"/>
              <a:ext cx="1839687" cy="468000"/>
            </a:xfrm>
            <a:prstGeom prst="rect">
              <a:avLst/>
            </a:prstGeom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sv-SE" sz="2400" dirty="0"/>
                <a:t> Skogsägare</a:t>
              </a:r>
              <a:endParaRPr lang="en-GB" sz="2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62252" y="1000758"/>
              <a:ext cx="1992086" cy="396000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sv-SE" sz="2400" dirty="0"/>
                <a:t> Virkesköpare</a:t>
              </a:r>
              <a:endParaRPr lang="en-GB" sz="2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69898" y="2398235"/>
              <a:ext cx="1627415" cy="396000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sv-SE" sz="2400" dirty="0"/>
                <a:t>  Planerare</a:t>
              </a:r>
              <a:endParaRPr lang="en-GB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56822" y="383291"/>
              <a:ext cx="1621972" cy="396000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sv-SE" sz="2400" dirty="0"/>
                <a:t>  Rådgivare</a:t>
              </a:r>
              <a:endParaRPr lang="en-GB" sz="2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08957" y="2398235"/>
              <a:ext cx="1768930" cy="396000"/>
            </a:xfrm>
            <a:prstGeom prst="rect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sv-SE" sz="2400" dirty="0"/>
                <a:t> Entreprenör</a:t>
              </a:r>
              <a:endParaRPr lang="en-GB" sz="24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120676" y="4653632"/>
              <a:ext cx="3869872" cy="446313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0" tIns="0" rIns="0" bIns="0" rtlCol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sv-SE" sz="2400" dirty="0"/>
                <a:t> Planeringsverktyg/underlag</a:t>
              </a:r>
              <a:endParaRPr lang="en-GB" sz="2400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>
              <a:off x="2381249" y="1502228"/>
              <a:ext cx="1377046" cy="2373084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2552699" y="2841169"/>
              <a:ext cx="1879149" cy="1300888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2148569" y="1455294"/>
              <a:ext cx="921203" cy="82320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1529444" y="2841169"/>
              <a:ext cx="0" cy="1034143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olid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4577444" y="1476336"/>
              <a:ext cx="0" cy="911013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5532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LU mallsidor">
  <a:themeElements>
    <a:clrScheme name="SLU">
      <a:dk1>
        <a:sysClr val="windowText" lastClr="000000"/>
      </a:dk1>
      <a:lt1>
        <a:sysClr val="window" lastClr="FFFFFF"/>
      </a:lt1>
      <a:dk2>
        <a:srgbClr val="FFB81C"/>
      </a:dk2>
      <a:lt2>
        <a:srgbClr val="79863C"/>
      </a:lt2>
      <a:accent1>
        <a:srgbClr val="154734"/>
      </a:accent1>
      <a:accent2>
        <a:srgbClr val="509E2F"/>
      </a:accent2>
      <a:accent3>
        <a:srgbClr val="C4D600"/>
      </a:accent3>
      <a:accent4>
        <a:srgbClr val="007681"/>
      </a:accent4>
      <a:accent5>
        <a:srgbClr val="CE0037"/>
      </a:accent5>
      <a:accent6>
        <a:srgbClr val="672146"/>
      </a:accent6>
      <a:hlink>
        <a:srgbClr val="000000"/>
      </a:hlink>
      <a:folHlink>
        <a:srgbClr val="000000"/>
      </a:folHlink>
    </a:clrScheme>
    <a:fontScheme name="SL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40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ts val="3000"/>
          </a:lnSpc>
          <a:defRPr sz="24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LU ppt mall_16x9_Svensk_20190503.potx" id="{2B56E94F-9344-4C56-94FD-10E69C0FE173}" vid="{DFDB6864-2271-4AB5-9124-2E6B5F4FA07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slu-ppt-mall_16x9_svensk_20190503</Template>
  <TotalTime>7001</TotalTime>
  <Words>1968</Words>
  <Application>Microsoft Office PowerPoint</Application>
  <PresentationFormat>Bredbild</PresentationFormat>
  <Paragraphs>239</Paragraphs>
  <Slides>27</Slides>
  <Notes>19</Notes>
  <HiddenSlides>4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27</vt:i4>
      </vt:variant>
    </vt:vector>
  </HeadingPairs>
  <TitlesOfParts>
    <vt:vector size="30" baseType="lpstr">
      <vt:lpstr>Arial</vt:lpstr>
      <vt:lpstr>Calibri</vt:lpstr>
      <vt:lpstr>SLU mallsidor</vt:lpstr>
      <vt:lpstr>Utvecklingsbehov inom skoglig planering för att främja skogens alla värden i en osäker framtid </vt:lpstr>
      <vt:lpstr>PowerPoint-presentation</vt:lpstr>
      <vt:lpstr>Skoglig planering</vt:lpstr>
      <vt:lpstr>Skogliga planeringsverktyg</vt:lpstr>
      <vt:lpstr>Framtidsanalyser av skog och skogsbruk</vt:lpstr>
      <vt:lpstr>Heureka lite</vt:lpstr>
      <vt:lpstr>Vidareutveckling</vt:lpstr>
      <vt:lpstr>Klimatförändringar</vt:lpstr>
      <vt:lpstr>Markfuktighet</vt:lpstr>
      <vt:lpstr>Skogsbruket står inför betydande skaderisker med koppling till klimat</vt:lpstr>
      <vt:lpstr>Långt kvar till en klimatanpassad skog </vt:lpstr>
      <vt:lpstr>Klimatanpassning avgörande</vt:lpstr>
      <vt:lpstr>PowerPoint-presentation</vt:lpstr>
      <vt:lpstr>Andra (klimatrelaterade) risker/osäkerheter</vt:lpstr>
      <vt:lpstr>Hur väl anpassade är den skogliga planeringen och de skogliga planeringsverktygen som används i praktiken för att hantera dessa utmaningar?  </vt:lpstr>
      <vt:lpstr>Syfte</vt:lpstr>
      <vt:lpstr>Hinder för att integrera risker/hot</vt:lpstr>
      <vt:lpstr>Utvecklingsbehov för att bättre integrera risker och hot</vt:lpstr>
      <vt:lpstr>Hinder för att integrera olika skogliga värden</vt:lpstr>
      <vt:lpstr>Utvecklingsbehov för att bättre integrera olika skogliga värden</vt:lpstr>
      <vt:lpstr>Hinder för planeringen av alternativa skötselmetoder/hyggesfritt skogsbruk</vt:lpstr>
      <vt:lpstr>Utvecklingsbehov för planeringen av alternativa skötselmetoder/hyggesfritt skogsbruk</vt:lpstr>
      <vt:lpstr>Tack för uppmärksamheten!</vt:lpstr>
      <vt:lpstr>Hyggesfritt skogsbruk</vt:lpstr>
      <vt:lpstr>Risker/hot</vt:lpstr>
      <vt:lpstr>Värden/funktioner</vt:lpstr>
      <vt:lpstr>Kommunikation och delning av information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Jeannette Eggers</dc:creator>
  <cp:lastModifiedBy>Ulrika Persson</cp:lastModifiedBy>
  <cp:revision>74</cp:revision>
  <dcterms:created xsi:type="dcterms:W3CDTF">2025-11-14T12:48:43Z</dcterms:created>
  <dcterms:modified xsi:type="dcterms:W3CDTF">2026-09-30T08:08:46Z</dcterms:modified>
</cp:coreProperties>
</file>