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1"/>
  </p:sldMasterIdLst>
  <p:notesMasterIdLst>
    <p:notesMasterId r:id="rId7"/>
  </p:notesMasterIdLst>
  <p:handoutMasterIdLst>
    <p:handoutMasterId r:id="rId8"/>
  </p:handoutMasterIdLst>
  <p:sldIdLst>
    <p:sldId id="319" r:id="rId2"/>
    <p:sldId id="310" r:id="rId3"/>
    <p:sldId id="318" r:id="rId4"/>
    <p:sldId id="316" r:id="rId5"/>
    <p:sldId id="315" r:id="rId6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FFFFFF"/>
    <a:srgbClr val="28607E"/>
    <a:srgbClr val="C7D8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080" autoAdjust="0"/>
  </p:normalViewPr>
  <p:slideViewPr>
    <p:cSldViewPr snapToGrid="0" showGuides="1">
      <p:cViewPr varScale="1">
        <p:scale>
          <a:sx n="59" d="100"/>
          <a:sy n="59" d="100"/>
        </p:scale>
        <p:origin x="940" y="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6" d="100"/>
          <a:sy n="86" d="100"/>
        </p:scale>
        <p:origin x="386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D74BD3DF-CE6C-1CBE-A4CC-97EA5A268C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5EC8D63-5521-5EEB-CA1D-8D3677E6CBC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D299B0-5CEE-4687-BF4C-95A28CFF805C}" type="datetimeFigureOut">
              <a:rPr lang="sv-SE" smtClean="0"/>
              <a:t>2026-10-02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EC549094-7443-ABD0-8D15-5FDD567B864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8DB85D46-1C6B-B2CC-A830-4373B465683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605F5A-8D3B-4E18-9D49-C486ABAA02F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169862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AB711F-BB5E-4F8A-B156-0693A17A5B5F}" type="datetimeFigureOut">
              <a:rPr lang="sv-SE" smtClean="0"/>
              <a:t>2026-10-02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4E0CB3-5D35-4228-B766-F7964E27F88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73385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Länsstyrelsen i Örebro län har i uppdrag att ta fram ett regionalt skogsprogram. Framtagandet av programmet sker i nära samarbete med Region Örebro län och Skogsstyrelsen. Därtill finns ett drygt 10-tal skogliga aktörer kopplade till arbetet. </a:t>
            </a:r>
          </a:p>
          <a:p>
            <a:endParaRPr lang="sv-SE" dirty="0"/>
          </a:p>
          <a:p>
            <a:pPr marL="0" indent="0">
              <a:buNone/>
            </a:pPr>
            <a:endParaRPr lang="sv-SE" sz="1200" dirty="0"/>
          </a:p>
          <a:p>
            <a:pPr marL="0" indent="0">
              <a:buNone/>
            </a:pPr>
            <a:endParaRPr lang="sv-SE" sz="1200" dirty="0"/>
          </a:p>
          <a:p>
            <a:pPr marL="0" indent="0">
              <a:buNone/>
            </a:pPr>
            <a:r>
              <a:rPr lang="sv-SE" sz="1200" dirty="0"/>
              <a:t>Som förarbete till det regionala skogsprogrammet genomfördes 2018 en behovsanalys </a:t>
            </a:r>
          </a:p>
          <a:p>
            <a:pPr marL="0" indent="0">
              <a:buNone/>
            </a:pPr>
            <a:r>
              <a:rPr lang="sv-SE" sz="1200" dirty="0"/>
              <a:t>där olika skogliga aktörer i länet blev intervjuade om behov och önskemål kring ett </a:t>
            </a:r>
          </a:p>
          <a:p>
            <a:pPr marL="0" indent="0">
              <a:buNone/>
            </a:pPr>
            <a:r>
              <a:rPr lang="sv-SE" sz="1200" dirty="0"/>
              <a:t>skogsprogram (Borgman, 2018; Jönsson, 2018). Därtill genomförde länsstyrelserna i </a:t>
            </a:r>
          </a:p>
          <a:p>
            <a:pPr marL="0" indent="0">
              <a:buNone/>
            </a:pPr>
            <a:r>
              <a:rPr lang="sv-SE" sz="1200" dirty="0"/>
              <a:t>Södermanlands, Västmanlands och Örebro län en gemensam konferens om skogen.</a:t>
            </a:r>
          </a:p>
          <a:p>
            <a:pPr marL="0" indent="0">
              <a:buNone/>
            </a:pPr>
            <a:r>
              <a:rPr lang="sv-SE" sz="1200" dirty="0"/>
              <a:t>Resultatet av behovsanalysen tillsammans med önskemål som framkom under </a:t>
            </a:r>
          </a:p>
          <a:p>
            <a:pPr marL="0" indent="0">
              <a:buNone/>
            </a:pPr>
            <a:r>
              <a:rPr lang="sv-SE" sz="1200" dirty="0"/>
              <a:t>konferensen användes sedan som underlag och förutsättningar i det fortsatta arbetet. </a:t>
            </a:r>
          </a:p>
          <a:p>
            <a:pPr marL="0" indent="0">
              <a:buNone/>
            </a:pPr>
            <a:r>
              <a:rPr lang="sv-SE" sz="1200" dirty="0"/>
              <a:t>Under 2019 bildades en arbetsgrupp och en referensgrupp som också fick bidra till </a:t>
            </a:r>
          </a:p>
          <a:p>
            <a:pPr marL="0" indent="0">
              <a:buNone/>
            </a:pPr>
            <a:r>
              <a:rPr lang="sv-SE" sz="1200" dirty="0"/>
              <a:t>skogsprogrammets innehåll och fokus, där i synnerhet referensgruppens inspel har fått </a:t>
            </a:r>
          </a:p>
          <a:p>
            <a:pPr marL="0" indent="0">
              <a:buNone/>
            </a:pPr>
            <a:r>
              <a:rPr lang="sv-SE" sz="1200" dirty="0"/>
              <a:t>väga tungt i prioriteringen av programmets mål och riktning. </a:t>
            </a:r>
          </a:p>
          <a:p>
            <a:pPr marL="0" indent="0">
              <a:buNone/>
            </a:pPr>
            <a:r>
              <a:rPr lang="sv-SE" sz="1200" dirty="0"/>
              <a:t>Utifrån detta underlag kunde vi konstatera att ett fokusområde var mer prioriterat än </a:t>
            </a:r>
          </a:p>
          <a:p>
            <a:pPr marL="0" indent="0">
              <a:buNone/>
            </a:pPr>
            <a:r>
              <a:rPr lang="sv-SE" sz="1200" dirty="0"/>
              <a:t>de andra – fokusområdet Ett hållbart skogsbruk med ökad klimatnytta. Insatsområden </a:t>
            </a:r>
          </a:p>
          <a:p>
            <a:pPr marL="0" indent="0">
              <a:buNone/>
            </a:pPr>
            <a:r>
              <a:rPr lang="sv-SE" sz="1200" dirty="0"/>
              <a:t>kopplade till fokusområdet var bland annat </a:t>
            </a:r>
            <a:r>
              <a:rPr lang="sv-SE" sz="1200" dirty="0" err="1"/>
              <a:t>träbyggande</a:t>
            </a:r>
            <a:r>
              <a:rPr lang="sv-SE" sz="1200" dirty="0"/>
              <a:t>, klimatanpassning och nya </a:t>
            </a:r>
          </a:p>
          <a:p>
            <a:pPr marL="0" indent="0">
              <a:buNone/>
            </a:pPr>
            <a:r>
              <a:rPr lang="sv-SE" sz="1200" dirty="0"/>
              <a:t>användningsområden för skogen, till exempel träförädling och folkhälsa.</a:t>
            </a:r>
          </a:p>
          <a:p>
            <a:pPr marL="0" indent="0">
              <a:buNone/>
            </a:pPr>
            <a:r>
              <a:rPr lang="sv-SE" sz="1200" dirty="0"/>
              <a:t>Inom övriga fokusområden lyftes sysselsättning, kompetensförsörjning och ökad </a:t>
            </a:r>
          </a:p>
          <a:p>
            <a:pPr marL="0" indent="0">
              <a:buNone/>
            </a:pPr>
            <a:r>
              <a:rPr lang="sv-SE" sz="1200" dirty="0"/>
              <a:t>lönsamhet för skogsföretag som viktiga frågor.</a:t>
            </a:r>
          </a:p>
          <a:p>
            <a:pPr marL="0" indent="0">
              <a:buNone/>
            </a:pPr>
            <a:r>
              <a:rPr lang="sv-SE" sz="1200" dirty="0"/>
              <a:t>I underlaget uttrycks också behov av informationsinsatser och ökad kunskapsnivå hos </a:t>
            </a:r>
          </a:p>
          <a:p>
            <a:pPr marL="0" indent="0">
              <a:buNone/>
            </a:pPr>
            <a:r>
              <a:rPr lang="sv-SE" sz="1200" dirty="0"/>
              <a:t>allmänheten för att ge förståelse för skog och skogens nytta för klimat och människor.</a:t>
            </a:r>
          </a:p>
          <a:p>
            <a:pPr marL="0" indent="0">
              <a:buNone/>
            </a:pPr>
            <a:r>
              <a:rPr lang="sv-SE" sz="1200" dirty="0"/>
              <a:t>En annan viktig uppgift för Örebro län skogsprogram är att bidra till en ökad samsyn, </a:t>
            </a:r>
          </a:p>
          <a:p>
            <a:pPr marL="0" indent="0">
              <a:buNone/>
            </a:pPr>
            <a:r>
              <a:rPr lang="sv-SE" sz="1200" dirty="0"/>
              <a:t>ökad samverkan, och en god dialog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0CB3-5D35-4228-B766-F7964E27F889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80968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0CB3-5D35-4228-B766-F7964E27F889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25332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E0CB3-5D35-4228-B766-F7964E27F889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02053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A) Första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895A6188-2FA2-4639-7232-C301DBE2ED9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lIns="180000" tIns="180000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7801EB36-8C60-6DBE-30BC-7FE80714AE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98DE93-7944-4E79-AD72-DA1F1D1A6E7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E21870E-024B-ABD1-B076-BA280CE90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3118" y="257175"/>
            <a:ext cx="5328445" cy="365125"/>
          </a:xfrm>
          <a:prstGeom prst="rect">
            <a:avLst/>
          </a:prstGeom>
        </p:spPr>
        <p:txBody>
          <a:bodyPr/>
          <a:lstStyle/>
          <a:p>
            <a:r>
              <a:rPr lang="sv-SE" dirty="0"/>
              <a:t>Förnamn Efternamn / DATUM 20ÅR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DD1006DF-AD9A-D2DD-62A5-7F84ABF24AD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5511" y="4356100"/>
            <a:ext cx="5111751" cy="1638301"/>
          </a:xfrm>
          <a:prstGeom prst="rect">
            <a:avLst/>
          </a:prstGeom>
          <a:solidFill>
            <a:schemeClr val="accent2"/>
          </a:solidFill>
        </p:spPr>
        <p:txBody>
          <a:bodyPr lIns="342000" bIns="720000" anchor="b"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Titelrubrik</a:t>
            </a:r>
          </a:p>
        </p:txBody>
      </p:sp>
      <p:sp>
        <p:nvSpPr>
          <p:cNvPr id="7" name="Underrubrik 2">
            <a:extLst>
              <a:ext uri="{FF2B5EF4-FFF2-40B4-BE49-F238E27FC236}">
                <a16:creationId xmlns:a16="http://schemas.microsoft.com/office/drawing/2014/main" id="{37C1889E-41ED-85F9-5E3A-B63F8045DA4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76338" y="5327650"/>
            <a:ext cx="4572000" cy="48895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eller ingress</a:t>
            </a:r>
          </a:p>
        </p:txBody>
      </p:sp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BCA93B29-7767-A8ED-0267-FFF00EEE88A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618663" y="4356100"/>
            <a:ext cx="1638300" cy="1638300"/>
          </a:xfr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23345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) Förstasida/avsnittssida/kapitel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3B7B3035-5EFB-79DA-DDF0-768D2175D0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98DE93-7944-4E79-AD72-DA1F1D1A6E7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FD95D54-15F6-5164-DFF1-D6CBC42D8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3118" y="257175"/>
            <a:ext cx="5328445" cy="365125"/>
          </a:xfrm>
          <a:prstGeom prst="rect">
            <a:avLst/>
          </a:prstGeom>
        </p:spPr>
        <p:txBody>
          <a:bodyPr/>
          <a:lstStyle/>
          <a:p>
            <a:r>
              <a:rPr lang="sv-SE"/>
              <a:t>Förnamn Efternamn / DATUM 20ÅR</a:t>
            </a:r>
            <a:endParaRPr lang="sv-SE" dirty="0"/>
          </a:p>
        </p:txBody>
      </p:sp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788D69E6-E438-139B-02FC-366FB765FD3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38863" y="876301"/>
            <a:ext cx="5127137" cy="5116237"/>
          </a:xfrm>
          <a:solidFill>
            <a:schemeClr val="bg1">
              <a:lumMod val="85000"/>
            </a:schemeClr>
          </a:solidFill>
        </p:spPr>
        <p:txBody>
          <a:bodyPr lIns="180000" tIns="180000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0E4FF108-949D-C5F7-CEE0-EFA2FA766D9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1695" y="876301"/>
            <a:ext cx="5115568" cy="337978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lIns="342000" tIns="234000" bIns="1440000" anchor="t" anchorCtr="0">
            <a:no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Titelrubrik i två rader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4F9ECDAD-C1E0-4A63-C6E3-08D85A16388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95400" y="2843213"/>
            <a:ext cx="4471988" cy="1077912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257175" indent="0">
              <a:buNone/>
              <a:defRPr/>
            </a:lvl2pPr>
            <a:lvl3pPr marL="490538" indent="0">
              <a:buNone/>
              <a:defRPr/>
            </a:lvl3pPr>
            <a:lvl4pPr marL="695325" indent="0">
              <a:buNone/>
              <a:defRPr/>
            </a:lvl4pPr>
            <a:lvl5pPr marL="893763" indent="0">
              <a:buNone/>
              <a:defRPr/>
            </a:lvl5pPr>
          </a:lstStyle>
          <a:p>
            <a:r>
              <a:rPr lang="sv-SE" dirty="0"/>
              <a:t>Underrubrik eller ingress som är lite längre än enkelrad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53D56087-EAB4-278E-1187-2BA3A293E9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2638" y="4354538"/>
            <a:ext cx="1638000" cy="163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0EF72D08-15B6-ED09-66BA-4E7BC6AEC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60650" y="4354538"/>
            <a:ext cx="1638000" cy="163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FAA1A840-97A6-D285-0CBA-A07D9F66E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00550" y="4354538"/>
            <a:ext cx="1638000" cy="163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4CD0D826-1C1D-4A0D-038A-08848329EE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618663" y="4356100"/>
            <a:ext cx="1638300" cy="1638300"/>
          </a:xfr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55470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) Förstasida utan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F85B322A-01E2-AA3E-F105-B3F95AB938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98DE93-7944-4E79-AD72-DA1F1D1A6E7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09F3841-5387-5F47-D421-2A0D91805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3118" y="257175"/>
            <a:ext cx="5328445" cy="365125"/>
          </a:xfrm>
          <a:prstGeom prst="rect">
            <a:avLst/>
          </a:prstGeom>
        </p:spPr>
        <p:txBody>
          <a:bodyPr/>
          <a:lstStyle/>
          <a:p>
            <a:r>
              <a:rPr lang="sv-SE"/>
              <a:t>Förnamn Efternamn / DATUM 20ÅR</a:t>
            </a:r>
            <a:endParaRPr lang="sv-SE" dirty="0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414102E3-9EDF-94E0-CA82-7DAE4536BEE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3925" y="879475"/>
            <a:ext cx="5113338" cy="337475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288000" tIns="144000" rIns="108000" bIns="0" anchor="t" anchorCtr="0">
            <a:noAutofit/>
          </a:bodyPr>
          <a:lstStyle>
            <a:lvl1pPr algn="l">
              <a:defRPr sz="6000">
                <a:solidFill>
                  <a:schemeClr val="accent5">
                    <a:lumMod val="10000"/>
                  </a:schemeClr>
                </a:solidFill>
              </a:defRPr>
            </a:lvl1pPr>
          </a:lstStyle>
          <a:p>
            <a:r>
              <a:rPr lang="sv-SE" dirty="0"/>
              <a:t>Titelrubrik</a:t>
            </a:r>
            <a:br>
              <a:rPr lang="sv-SE" dirty="0"/>
            </a:br>
            <a:r>
              <a:rPr lang="sv-SE" dirty="0"/>
              <a:t>i två rader</a:t>
            </a:r>
          </a:p>
        </p:txBody>
      </p:sp>
      <p:sp>
        <p:nvSpPr>
          <p:cNvPr id="6" name="Underrubrik 2">
            <a:extLst>
              <a:ext uri="{FF2B5EF4-FFF2-40B4-BE49-F238E27FC236}">
                <a16:creationId xmlns:a16="http://schemas.microsoft.com/office/drawing/2014/main" id="{6CC00185-21DD-7747-4EC9-57045812F2E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76338" y="2951545"/>
            <a:ext cx="4572000" cy="1122744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eller ingress som är lite längre än enkelrad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292CBD9A-D843-3AA8-F899-C13475E42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3925" y="4354539"/>
            <a:ext cx="1636714" cy="163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7EBB49F5-DD2D-909E-E011-0FC01624B4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62237" y="4354539"/>
            <a:ext cx="1636714" cy="163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E89C84F5-EC95-6756-BFCB-F0C201597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02138" y="4356400"/>
            <a:ext cx="1636714" cy="163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19363E2C-9184-31ED-A7C2-7CDAD3C6F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43624" y="4354539"/>
            <a:ext cx="1636714" cy="163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14CA4710-44C9-4FD7-DCA8-C2CF341C57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86699" y="4356400"/>
            <a:ext cx="1636714" cy="163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EECD3587-A5C6-CBC6-23BA-2DDF4CE204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43624" y="2616227"/>
            <a:ext cx="1636714" cy="163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0185499C-B910-2928-6DC8-48684040AB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86699" y="2618088"/>
            <a:ext cx="1636714" cy="163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83847607-77FA-21E4-FA8E-0686ED479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43624" y="874739"/>
            <a:ext cx="1636714" cy="163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78DCABA2-A5C6-125D-B469-A080365AFE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86699" y="876600"/>
            <a:ext cx="1636714" cy="163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18E2DBA1-9960-B90D-172C-2A29484B7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29774" y="2618088"/>
            <a:ext cx="1636714" cy="163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A85E6B91-4318-5098-4768-EB9339E179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29774" y="876600"/>
            <a:ext cx="1636714" cy="163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Platshållare för bild 8">
            <a:extLst>
              <a:ext uri="{FF2B5EF4-FFF2-40B4-BE49-F238E27FC236}">
                <a16:creationId xmlns:a16="http://schemas.microsoft.com/office/drawing/2014/main" id="{A898CCED-73D0-5A4A-B677-CB1F092C0A2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618663" y="4356100"/>
            <a:ext cx="1638300" cy="1638300"/>
          </a:xfr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79521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D) Förstasida fler logoty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7779172D-3D41-0133-9CCA-4C19234055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98DE93-7944-4E79-AD72-DA1F1D1A6E7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643AF17-5E06-A806-87D7-C891CC2C7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3118" y="257175"/>
            <a:ext cx="5328445" cy="365125"/>
          </a:xfrm>
          <a:prstGeom prst="rect">
            <a:avLst/>
          </a:prstGeom>
        </p:spPr>
        <p:txBody>
          <a:bodyPr/>
          <a:lstStyle/>
          <a:p>
            <a:r>
              <a:rPr lang="sv-SE"/>
              <a:t>Förnamn Efternamn / DATUM 20ÅR</a:t>
            </a:r>
            <a:endParaRPr lang="sv-SE" dirty="0"/>
          </a:p>
        </p:txBody>
      </p:sp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072BCCB6-DC4C-5868-E22D-FEDDED2A27D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38863" y="879475"/>
            <a:ext cx="5127625" cy="5114925"/>
          </a:xfrm>
          <a:solidFill>
            <a:schemeClr val="bg1">
              <a:lumMod val="85000"/>
            </a:schemeClr>
          </a:solidFill>
        </p:spPr>
        <p:txBody>
          <a:bodyPr lIns="180000" tIns="180000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6480A7CD-BA0D-C27D-5ECF-4909DE3ADD2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1695" y="879475"/>
            <a:ext cx="5116512" cy="3376613"/>
          </a:xfrm>
          <a:prstGeom prst="rect">
            <a:avLst/>
          </a:prstGeom>
          <a:solidFill>
            <a:schemeClr val="accent4"/>
          </a:solidFill>
        </p:spPr>
        <p:txBody>
          <a:bodyPr wrap="square" lIns="342000" tIns="234000" bIns="1440000" anchor="t" anchorCtr="0">
            <a:no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Titelrubrik i två rader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F6D064FC-D54E-ACC3-0065-194D87190C3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95400" y="2843213"/>
            <a:ext cx="4471988" cy="1077912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257175" indent="0">
              <a:buNone/>
              <a:defRPr/>
            </a:lvl2pPr>
            <a:lvl3pPr marL="490538" indent="0">
              <a:buNone/>
              <a:defRPr/>
            </a:lvl3pPr>
            <a:lvl4pPr marL="695325" indent="0">
              <a:buNone/>
              <a:defRPr/>
            </a:lvl4pPr>
            <a:lvl5pPr marL="893763" indent="0">
              <a:buNone/>
              <a:defRPr/>
            </a:lvl5pPr>
          </a:lstStyle>
          <a:p>
            <a:r>
              <a:rPr lang="sv-SE" dirty="0"/>
              <a:t>Underrubrik eller ingress som är lite längre än enkelrad</a:t>
            </a:r>
          </a:p>
        </p:txBody>
      </p:sp>
      <p:sp>
        <p:nvSpPr>
          <p:cNvPr id="8" name="Platshållare för bild 9">
            <a:extLst>
              <a:ext uri="{FF2B5EF4-FFF2-40B4-BE49-F238E27FC236}">
                <a16:creationId xmlns:a16="http://schemas.microsoft.com/office/drawing/2014/main" id="{2C325F66-BF37-DA2F-84C2-4B528293307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1693" y="4356100"/>
            <a:ext cx="1638000" cy="1638300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9" name="Platshållare för bild 12">
            <a:extLst>
              <a:ext uri="{FF2B5EF4-FFF2-40B4-BE49-F238E27FC236}">
                <a16:creationId xmlns:a16="http://schemas.microsoft.com/office/drawing/2014/main" id="{D355D34E-1D8C-6845-E069-12E9CB3359D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660649" y="4356100"/>
            <a:ext cx="1638301" cy="1638300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0" name="Platshållare för bild 15">
            <a:extLst>
              <a:ext uri="{FF2B5EF4-FFF2-40B4-BE49-F238E27FC236}">
                <a16:creationId xmlns:a16="http://schemas.microsoft.com/office/drawing/2014/main" id="{0D131055-5B88-78BC-7DCF-290D0EAF552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398962" y="4356100"/>
            <a:ext cx="1638000" cy="1638300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1" name="Platshållare för bild 8">
            <a:extLst>
              <a:ext uri="{FF2B5EF4-FFF2-40B4-BE49-F238E27FC236}">
                <a16:creationId xmlns:a16="http://schemas.microsoft.com/office/drawing/2014/main" id="{99ACFFA4-615C-742D-B15F-0BDC9FA3F5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618663" y="4356100"/>
            <a:ext cx="1638300" cy="1638300"/>
          </a:xfr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2581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E) Förstasida fler länsstyrel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2B29A6F4-B3A1-44F6-18E7-532523021A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98DE93-7944-4E79-AD72-DA1F1D1A6E7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8344D199-5251-33EA-98BA-AD0419129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3118" y="257175"/>
            <a:ext cx="5328445" cy="365125"/>
          </a:xfrm>
          <a:prstGeom prst="rect">
            <a:avLst/>
          </a:prstGeom>
        </p:spPr>
        <p:txBody>
          <a:bodyPr/>
          <a:lstStyle/>
          <a:p>
            <a:r>
              <a:rPr lang="sv-SE"/>
              <a:t>Förnamn Efternamn / DATUM 20ÅR</a:t>
            </a:r>
            <a:endParaRPr lang="sv-SE" dirty="0"/>
          </a:p>
        </p:txBody>
      </p:sp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5C6E9D93-8344-C7C6-84CA-B635DE481B9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41093" y="879475"/>
            <a:ext cx="5125395" cy="5114925"/>
          </a:xfrm>
          <a:solidFill>
            <a:schemeClr val="bg1">
              <a:lumMod val="85000"/>
            </a:schemeClr>
          </a:solidFill>
        </p:spPr>
        <p:txBody>
          <a:bodyPr lIns="180000" tIns="180000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93CC17BD-BA14-C2DB-2B6A-311D5623E6B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1695" y="879475"/>
            <a:ext cx="5115568" cy="3379788"/>
          </a:xfrm>
          <a:prstGeom prst="rect">
            <a:avLst/>
          </a:prstGeom>
          <a:solidFill>
            <a:schemeClr val="accent4"/>
          </a:solidFill>
        </p:spPr>
        <p:txBody>
          <a:bodyPr wrap="square" lIns="342000" tIns="234000" bIns="1440000" anchor="t" anchorCtr="0">
            <a:no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Titelrubrik i två rader</a:t>
            </a:r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85A8AACD-ED4A-60A2-C91F-CF634B0AFD8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95400" y="2843213"/>
            <a:ext cx="4471988" cy="1077912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257175" indent="0">
              <a:buNone/>
              <a:defRPr/>
            </a:lvl2pPr>
            <a:lvl3pPr marL="490538" indent="0">
              <a:buNone/>
              <a:defRPr/>
            </a:lvl3pPr>
            <a:lvl4pPr marL="695325" indent="0">
              <a:buNone/>
              <a:defRPr/>
            </a:lvl4pPr>
            <a:lvl5pPr marL="893763" indent="0">
              <a:buNone/>
              <a:defRPr/>
            </a:lvl5pPr>
          </a:lstStyle>
          <a:p>
            <a:r>
              <a:rPr lang="sv-SE" dirty="0"/>
              <a:t>Underrubrik eller ingress som är lite längre än enkelrad</a:t>
            </a:r>
          </a:p>
        </p:txBody>
      </p:sp>
      <p:sp>
        <p:nvSpPr>
          <p:cNvPr id="8" name="Platshållare för text 5">
            <a:extLst>
              <a:ext uri="{FF2B5EF4-FFF2-40B4-BE49-F238E27FC236}">
                <a16:creationId xmlns:a16="http://schemas.microsoft.com/office/drawing/2014/main" id="{7F5A29D0-6025-E0D3-E9BE-6EC57590932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116106" y="4517464"/>
            <a:ext cx="4325938" cy="968375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" name="Platshållare för bild 8">
            <a:extLst>
              <a:ext uri="{FF2B5EF4-FFF2-40B4-BE49-F238E27FC236}">
                <a16:creationId xmlns:a16="http://schemas.microsoft.com/office/drawing/2014/main" id="{E5D48E9A-35AC-0CC0-28C3-0255579CD07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618663" y="4356100"/>
            <a:ext cx="1638300" cy="1638300"/>
          </a:xfr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25095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F) Förstasida utan bil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4A84727C-8430-CE2A-B1EC-F24A2B1590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98DE93-7944-4E79-AD72-DA1F1D1A6E7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6374CDF-AFA0-3870-6AC9-25023C56C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3118" y="257175"/>
            <a:ext cx="532844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sv-SE" dirty="0"/>
              <a:t>Förnamn Efternamn / DATUM 20ÅR</a:t>
            </a:r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C4C4C4D4-BF89-3B6D-7A31-46C0933E6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1695" y="876301"/>
            <a:ext cx="5115568" cy="33797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342000" bIns="1476000"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Titelrubrik i två rader</a:t>
            </a:r>
          </a:p>
        </p:txBody>
      </p:sp>
      <p:sp>
        <p:nvSpPr>
          <p:cNvPr id="6" name="Underrubrik 2">
            <a:extLst>
              <a:ext uri="{FF2B5EF4-FFF2-40B4-BE49-F238E27FC236}">
                <a16:creationId xmlns:a16="http://schemas.microsoft.com/office/drawing/2014/main" id="{2B19AF2F-B380-CE3F-679B-B0A543BC11C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95295" y="2820229"/>
            <a:ext cx="4572000" cy="1122744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eller ingress som är lite längre än enkelrad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046F4D81-BA55-BE4F-7C88-1A3130F76E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42338" y="877244"/>
            <a:ext cx="1638000" cy="163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9CF78762-953E-8D40-4F52-553C27E6EE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42338" y="2618089"/>
            <a:ext cx="1638000" cy="163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C9FCC78B-53AD-AF61-E139-DAA576CDB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81938" y="877244"/>
            <a:ext cx="1638000" cy="163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Platshållare för bild 8">
            <a:extLst>
              <a:ext uri="{FF2B5EF4-FFF2-40B4-BE49-F238E27FC236}">
                <a16:creationId xmlns:a16="http://schemas.microsoft.com/office/drawing/2014/main" id="{E2D082C0-CA50-4E1F-5899-C880A23454A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618663" y="4356100"/>
            <a:ext cx="1638300" cy="1638300"/>
          </a:xfr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55735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A) Textsida underrubrik/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2">
            <a:extLst>
              <a:ext uri="{FF2B5EF4-FFF2-40B4-BE49-F238E27FC236}">
                <a16:creationId xmlns:a16="http://schemas.microsoft.com/office/drawing/2014/main" id="{3589D8F0-9CB1-B61F-54A0-B918BFA8EB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6326" y="6370526"/>
            <a:ext cx="501502" cy="365125"/>
          </a:xfrm>
        </p:spPr>
        <p:txBody>
          <a:bodyPr/>
          <a:lstStyle/>
          <a:p>
            <a:fld id="{1998DE93-7944-4E79-AD72-DA1F1D1A6E7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text 13">
            <a:extLst>
              <a:ext uri="{FF2B5EF4-FFF2-40B4-BE49-F238E27FC236}">
                <a16:creationId xmlns:a16="http://schemas.microsoft.com/office/drawing/2014/main" id="{CE7AC4F6-7FED-8FD0-2AC8-B4DC6A6C134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4892" y="1761884"/>
            <a:ext cx="10537200" cy="404230"/>
          </a:xfr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sv-SE" dirty="0"/>
              <a:t>Underrubrik eller ingress</a:t>
            </a:r>
          </a:p>
        </p:txBody>
      </p:sp>
      <p:sp>
        <p:nvSpPr>
          <p:cNvPr id="14" name="Platshållare för innehåll 2">
            <a:extLst>
              <a:ext uri="{FF2B5EF4-FFF2-40B4-BE49-F238E27FC236}">
                <a16:creationId xmlns:a16="http://schemas.microsoft.com/office/drawing/2014/main" id="{C3AA1D3B-B049-EE57-284F-8552804915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4399" y="2401200"/>
            <a:ext cx="10537200" cy="3600000"/>
          </a:xfrm>
        </p:spPr>
        <p:txBody>
          <a:bodyPr/>
          <a:lstStyle>
            <a:lvl1pPr>
              <a:lnSpc>
                <a:spcPct val="110000"/>
              </a:lnSpc>
              <a:spcBef>
                <a:spcPts val="600"/>
              </a:spcBef>
              <a:defRPr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C2719CE2-D9F7-CA1A-7139-FC8DB5B9D8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8577" y="6100594"/>
            <a:ext cx="3370373" cy="75740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4903770D-B458-B450-F23D-63E6A3EA0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100594"/>
            <a:ext cx="821978" cy="7574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AA9BB266-A235-8F90-0EBC-22F41A3CAB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00550" y="6100593"/>
            <a:ext cx="1636714" cy="75740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EAFE1544-97E9-2958-759B-5A707567EA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38862" y="6100594"/>
            <a:ext cx="1641475" cy="7574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16A6BDD2-746D-61A3-87F2-346E597173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81938" y="6102000"/>
            <a:ext cx="3381485" cy="7574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1" name="Bildobjekt 20">
            <a:extLst>
              <a:ext uri="{FF2B5EF4-FFF2-40B4-BE49-F238E27FC236}">
                <a16:creationId xmlns:a16="http://schemas.microsoft.com/office/drawing/2014/main" id="{D2CE5521-615B-C81A-1159-21CF0EFBD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894332" y="6102000"/>
            <a:ext cx="1356697" cy="756000"/>
          </a:xfrm>
          <a:prstGeom prst="rect">
            <a:avLst/>
          </a:prstGeom>
        </p:spPr>
      </p:pic>
      <p:sp>
        <p:nvSpPr>
          <p:cNvPr id="22" name="Platshållare för text 14">
            <a:extLst>
              <a:ext uri="{FF2B5EF4-FFF2-40B4-BE49-F238E27FC236}">
                <a16:creationId xmlns:a16="http://schemas.microsoft.com/office/drawing/2014/main" id="{A6211768-5615-A09D-F491-ED85EB1638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2325" y="266902"/>
            <a:ext cx="6785208" cy="406367"/>
          </a:xfrm>
        </p:spPr>
        <p:txBody>
          <a:bodyPr/>
          <a:lstStyle>
            <a:lvl1pPr marL="0" indent="0">
              <a:buFontTx/>
              <a:buNone/>
              <a:defRPr sz="1200"/>
            </a:lvl1pPr>
            <a:lvl2pPr marL="257175" indent="0">
              <a:buFontTx/>
              <a:buNone/>
              <a:defRPr sz="1200"/>
            </a:lvl2pPr>
            <a:lvl3pPr marL="490538" indent="0">
              <a:buFontTx/>
              <a:buNone/>
              <a:defRPr sz="1100"/>
            </a:lvl3pPr>
            <a:lvl4pPr marL="695325" indent="0">
              <a:buFontTx/>
              <a:buNone/>
              <a:defRPr sz="1050"/>
            </a:lvl4pPr>
            <a:lvl5pPr marL="893763" indent="0">
              <a:buFontTx/>
              <a:buNone/>
              <a:defRPr sz="1000"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Presentationens namn / DATUM 20ÅR</a:t>
            </a:r>
          </a:p>
          <a:p>
            <a:pPr lvl="0"/>
            <a:endParaRPr lang="sv-SE" dirty="0"/>
          </a:p>
        </p:txBody>
      </p:sp>
      <p:sp>
        <p:nvSpPr>
          <p:cNvPr id="23" name="Platshållare för rubrik 1">
            <a:extLst>
              <a:ext uri="{FF2B5EF4-FFF2-40B4-BE49-F238E27FC236}">
                <a16:creationId xmlns:a16="http://schemas.microsoft.com/office/drawing/2014/main" id="{37513542-D801-7B01-8813-8D448AF98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117" y="876301"/>
            <a:ext cx="10537200" cy="65049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47213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) Text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2">
            <a:extLst>
              <a:ext uri="{FF2B5EF4-FFF2-40B4-BE49-F238E27FC236}">
                <a16:creationId xmlns:a16="http://schemas.microsoft.com/office/drawing/2014/main" id="{70869E41-CDEE-3DB9-32BF-510EA17CBF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6326" y="6370526"/>
            <a:ext cx="501502" cy="365125"/>
          </a:xfrm>
        </p:spPr>
        <p:txBody>
          <a:bodyPr/>
          <a:lstStyle/>
          <a:p>
            <a:fld id="{1998DE93-7944-4E79-AD72-DA1F1D1A6E7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innehåll 2">
            <a:extLst>
              <a:ext uri="{FF2B5EF4-FFF2-40B4-BE49-F238E27FC236}">
                <a16:creationId xmlns:a16="http://schemas.microsoft.com/office/drawing/2014/main" id="{A8D064D4-CAE9-9662-F856-DEC651A62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4400" y="2401200"/>
            <a:ext cx="10440000" cy="3600000"/>
          </a:xfrm>
        </p:spPr>
        <p:txBody>
          <a:bodyPr/>
          <a:lstStyle>
            <a:lvl1pPr>
              <a:lnSpc>
                <a:spcPct val="110000"/>
              </a:lnSpc>
              <a:spcBef>
                <a:spcPts val="600"/>
              </a:spcBef>
              <a:defRPr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3D29898E-F54A-FA7A-CA43-1CB7A21D5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8577" y="6100594"/>
            <a:ext cx="3370373" cy="75740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BD78945D-658B-0AAA-FC54-0370AB3E6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100594"/>
            <a:ext cx="821978" cy="7574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2F6D25E3-6F9E-41BF-AEFD-1C19EA1513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00550" y="6100593"/>
            <a:ext cx="1636714" cy="75740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7AC47C67-AC2F-476B-86BF-676298EDF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38862" y="6100594"/>
            <a:ext cx="1641475" cy="7574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0" name="Platshållare för text 14">
            <a:extLst>
              <a:ext uri="{FF2B5EF4-FFF2-40B4-BE49-F238E27FC236}">
                <a16:creationId xmlns:a16="http://schemas.microsoft.com/office/drawing/2014/main" id="{6E9F7A75-9D66-8398-0A2F-B8C91ED4F9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2325" y="266902"/>
            <a:ext cx="6785208" cy="406367"/>
          </a:xfrm>
        </p:spPr>
        <p:txBody>
          <a:bodyPr/>
          <a:lstStyle>
            <a:lvl1pPr marL="0" indent="0">
              <a:buFontTx/>
              <a:buNone/>
              <a:defRPr sz="1200"/>
            </a:lvl1pPr>
            <a:lvl2pPr marL="257175" indent="0">
              <a:buFontTx/>
              <a:buNone/>
              <a:defRPr sz="1200"/>
            </a:lvl2pPr>
            <a:lvl3pPr marL="490538" indent="0">
              <a:buFontTx/>
              <a:buNone/>
              <a:defRPr sz="1100"/>
            </a:lvl3pPr>
            <a:lvl4pPr marL="695325" indent="0">
              <a:buFontTx/>
              <a:buNone/>
              <a:defRPr sz="1050"/>
            </a:lvl4pPr>
            <a:lvl5pPr marL="893763" indent="0">
              <a:buFontTx/>
              <a:buNone/>
              <a:defRPr sz="1000"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Presentationens namn / DATUM 20ÅR</a:t>
            </a:r>
          </a:p>
          <a:p>
            <a:pPr lvl="0"/>
            <a:endParaRPr lang="sv-SE" dirty="0"/>
          </a:p>
        </p:txBody>
      </p:sp>
      <p:sp>
        <p:nvSpPr>
          <p:cNvPr id="21" name="Platshållare för rubrik 1">
            <a:extLst>
              <a:ext uri="{FF2B5EF4-FFF2-40B4-BE49-F238E27FC236}">
                <a16:creationId xmlns:a16="http://schemas.microsoft.com/office/drawing/2014/main" id="{1A966598-FDAA-5FD2-8D8A-507B26800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118" y="876300"/>
            <a:ext cx="10440000" cy="1404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844A25B1-F17E-E3B4-F916-1339AD9D15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81938" y="6102000"/>
            <a:ext cx="3381485" cy="7574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Bildobjekt 20">
            <a:extLst>
              <a:ext uri="{FF2B5EF4-FFF2-40B4-BE49-F238E27FC236}">
                <a16:creationId xmlns:a16="http://schemas.microsoft.com/office/drawing/2014/main" id="{2766E729-530B-73A2-49DE-7C41926C38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894332" y="6102000"/>
            <a:ext cx="1356697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912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) Textsida ståend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2">
            <a:extLst>
              <a:ext uri="{FF2B5EF4-FFF2-40B4-BE49-F238E27FC236}">
                <a16:creationId xmlns:a16="http://schemas.microsoft.com/office/drawing/2014/main" id="{3A0DB6FC-5DAD-45C2-67A3-7A65DCCF8A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6326" y="6370526"/>
            <a:ext cx="501502" cy="365125"/>
          </a:xfrm>
        </p:spPr>
        <p:txBody>
          <a:bodyPr/>
          <a:lstStyle/>
          <a:p>
            <a:fld id="{1998DE93-7944-4E79-AD72-DA1F1D1A6E7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innehåll 2">
            <a:extLst>
              <a:ext uri="{FF2B5EF4-FFF2-40B4-BE49-F238E27FC236}">
                <a16:creationId xmlns:a16="http://schemas.microsoft.com/office/drawing/2014/main" id="{43FA7A77-9852-872D-2E21-1C1F410E5B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4400" y="2401200"/>
            <a:ext cx="6954837" cy="3600000"/>
          </a:xfrm>
        </p:spPr>
        <p:txBody>
          <a:bodyPr>
            <a:noAutofit/>
          </a:bodyPr>
          <a:lstStyle>
            <a:lvl1pPr>
              <a:lnSpc>
                <a:spcPct val="110000"/>
              </a:lnSpc>
              <a:spcBef>
                <a:spcPts val="600"/>
              </a:spcBef>
              <a:defRPr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5" name="Platshållare för bild 8">
            <a:extLst>
              <a:ext uri="{FF2B5EF4-FFF2-40B4-BE49-F238E27FC236}">
                <a16:creationId xmlns:a16="http://schemas.microsoft.com/office/drawing/2014/main" id="{D1DAFDDD-933A-3DE6-38D7-52A47208769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81938" y="879475"/>
            <a:ext cx="3375025" cy="5114925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F656EF47-088E-AFA6-5DBB-CC0294267A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8577" y="6100594"/>
            <a:ext cx="3370373" cy="75740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7A1151E8-A498-C4DD-D60A-1CA9CA6A25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100594"/>
            <a:ext cx="821978" cy="7574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4FF27ECA-A490-43F2-CA4B-100033B8F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00550" y="6100593"/>
            <a:ext cx="1636714" cy="75740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8EE1A7DD-EB84-E5CA-794A-9A39D90D3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38862" y="6100594"/>
            <a:ext cx="1641475" cy="7574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2" name="Platshållare för text 14">
            <a:extLst>
              <a:ext uri="{FF2B5EF4-FFF2-40B4-BE49-F238E27FC236}">
                <a16:creationId xmlns:a16="http://schemas.microsoft.com/office/drawing/2014/main" id="{5B75B37A-CCF0-6D8B-9143-17F1E0588EE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2325" y="266902"/>
            <a:ext cx="6785208" cy="406367"/>
          </a:xfrm>
        </p:spPr>
        <p:txBody>
          <a:bodyPr/>
          <a:lstStyle>
            <a:lvl1pPr marL="0" indent="0">
              <a:buFontTx/>
              <a:buNone/>
              <a:defRPr sz="1200"/>
            </a:lvl1pPr>
            <a:lvl2pPr marL="257175" indent="0">
              <a:buFontTx/>
              <a:buNone/>
              <a:defRPr sz="1200"/>
            </a:lvl2pPr>
            <a:lvl3pPr marL="490538" indent="0">
              <a:buFontTx/>
              <a:buNone/>
              <a:defRPr sz="1100"/>
            </a:lvl3pPr>
            <a:lvl4pPr marL="695325" indent="0">
              <a:buFontTx/>
              <a:buNone/>
              <a:defRPr sz="1050"/>
            </a:lvl4pPr>
            <a:lvl5pPr marL="893763" indent="0">
              <a:buFontTx/>
              <a:buNone/>
              <a:defRPr sz="1000"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Presentationens namn / DATUM 20ÅR</a:t>
            </a:r>
          </a:p>
          <a:p>
            <a:pPr lvl="0"/>
            <a:endParaRPr lang="sv-SE" dirty="0"/>
          </a:p>
        </p:txBody>
      </p:sp>
      <p:sp>
        <p:nvSpPr>
          <p:cNvPr id="23" name="Platshållare för rubrik 1">
            <a:extLst>
              <a:ext uri="{FF2B5EF4-FFF2-40B4-BE49-F238E27FC236}">
                <a16:creationId xmlns:a16="http://schemas.microsoft.com/office/drawing/2014/main" id="{6FC914CC-642F-4E08-AE57-B0567B96D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118" y="876300"/>
            <a:ext cx="6954045" cy="1404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320BE133-EE88-3F06-8995-92F0176E5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81938" y="6102000"/>
            <a:ext cx="3381485" cy="7574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Bildobjekt 20">
            <a:extLst>
              <a:ext uri="{FF2B5EF4-FFF2-40B4-BE49-F238E27FC236}">
                <a16:creationId xmlns:a16="http://schemas.microsoft.com/office/drawing/2014/main" id="{868E46FE-E74F-18F5-318C-FCA9FFCDCA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894332" y="6102000"/>
            <a:ext cx="1356697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979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D) Textsida kvadratisk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2">
            <a:extLst>
              <a:ext uri="{FF2B5EF4-FFF2-40B4-BE49-F238E27FC236}">
                <a16:creationId xmlns:a16="http://schemas.microsoft.com/office/drawing/2014/main" id="{5068C937-52B2-9BB2-3D69-EFB0342AFD7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6326" y="6370526"/>
            <a:ext cx="501502" cy="365125"/>
          </a:xfrm>
        </p:spPr>
        <p:txBody>
          <a:bodyPr/>
          <a:lstStyle/>
          <a:p>
            <a:fld id="{1998DE93-7944-4E79-AD72-DA1F1D1A6E7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innehåll 2">
            <a:extLst>
              <a:ext uri="{FF2B5EF4-FFF2-40B4-BE49-F238E27FC236}">
                <a16:creationId xmlns:a16="http://schemas.microsoft.com/office/drawing/2014/main" id="{557D487A-4BE9-F3AD-1D95-3E1D7317C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4400" y="2401200"/>
            <a:ext cx="5214938" cy="3600000"/>
          </a:xfrm>
        </p:spPr>
        <p:txBody>
          <a:bodyPr/>
          <a:lstStyle>
            <a:lvl1pPr>
              <a:lnSpc>
                <a:spcPct val="110000"/>
              </a:lnSpc>
              <a:spcBef>
                <a:spcPts val="600"/>
              </a:spcBef>
              <a:defRPr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5" name="Platshållare för bild 8">
            <a:extLst>
              <a:ext uri="{FF2B5EF4-FFF2-40B4-BE49-F238E27FC236}">
                <a16:creationId xmlns:a16="http://schemas.microsoft.com/office/drawing/2014/main" id="{0990C7AA-D659-023E-B6CB-F89977E5701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46800" y="879475"/>
            <a:ext cx="5110163" cy="5114925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81A542C3-D2BE-DDA0-B3C8-A1C855CB74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8577" y="6100594"/>
            <a:ext cx="3370373" cy="75740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EE44BCD8-294C-4E50-893A-B1144AF34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100594"/>
            <a:ext cx="821978" cy="7574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C25E07AA-3536-A0F7-2748-EDF355DC4B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00550" y="6100593"/>
            <a:ext cx="1636714" cy="75740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3BCE0562-D3CD-BB9E-F95E-3B095958A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38862" y="6100594"/>
            <a:ext cx="1641475" cy="7574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2" name="Platshållare för text 14">
            <a:extLst>
              <a:ext uri="{FF2B5EF4-FFF2-40B4-BE49-F238E27FC236}">
                <a16:creationId xmlns:a16="http://schemas.microsoft.com/office/drawing/2014/main" id="{37470D30-533D-4E2B-D43D-7432FA04271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2325" y="266902"/>
            <a:ext cx="6785208" cy="406367"/>
          </a:xfrm>
        </p:spPr>
        <p:txBody>
          <a:bodyPr/>
          <a:lstStyle>
            <a:lvl1pPr marL="0" indent="0">
              <a:buFontTx/>
              <a:buNone/>
              <a:defRPr sz="1200"/>
            </a:lvl1pPr>
            <a:lvl2pPr marL="257175" indent="0">
              <a:buFontTx/>
              <a:buNone/>
              <a:defRPr sz="1200"/>
            </a:lvl2pPr>
            <a:lvl3pPr marL="490538" indent="0">
              <a:buFontTx/>
              <a:buNone/>
              <a:defRPr sz="1100"/>
            </a:lvl3pPr>
            <a:lvl4pPr marL="695325" indent="0">
              <a:buFontTx/>
              <a:buNone/>
              <a:defRPr sz="1050"/>
            </a:lvl4pPr>
            <a:lvl5pPr marL="893763" indent="0">
              <a:buFontTx/>
              <a:buNone/>
              <a:defRPr sz="1000"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Presentationens namn / DATUM 20ÅR</a:t>
            </a:r>
          </a:p>
          <a:p>
            <a:pPr lvl="0"/>
            <a:endParaRPr lang="sv-SE" dirty="0"/>
          </a:p>
        </p:txBody>
      </p:sp>
      <p:sp>
        <p:nvSpPr>
          <p:cNvPr id="23" name="Platshållare för rubrik 1">
            <a:extLst>
              <a:ext uri="{FF2B5EF4-FFF2-40B4-BE49-F238E27FC236}">
                <a16:creationId xmlns:a16="http://schemas.microsoft.com/office/drawing/2014/main" id="{643979E6-3AA4-48EF-D504-200AA87F7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118" y="876300"/>
            <a:ext cx="5214145" cy="1404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580FD6AD-9731-5DD4-A770-EDAFE51FB3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81938" y="6102000"/>
            <a:ext cx="3381485" cy="7574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Bildobjekt 20">
            <a:extLst>
              <a:ext uri="{FF2B5EF4-FFF2-40B4-BE49-F238E27FC236}">
                <a16:creationId xmlns:a16="http://schemas.microsoft.com/office/drawing/2014/main" id="{6A271A96-0126-BDC4-669D-9B5B981551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894332" y="6102000"/>
            <a:ext cx="1356697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784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E) Textsida fler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nummer 2">
            <a:extLst>
              <a:ext uri="{FF2B5EF4-FFF2-40B4-BE49-F238E27FC236}">
                <a16:creationId xmlns:a16="http://schemas.microsoft.com/office/drawing/2014/main" id="{523B2816-8E32-B626-5196-0E13ED6CA9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6326" y="6370526"/>
            <a:ext cx="501502" cy="365125"/>
          </a:xfrm>
        </p:spPr>
        <p:txBody>
          <a:bodyPr/>
          <a:lstStyle/>
          <a:p>
            <a:fld id="{1998DE93-7944-4E79-AD72-DA1F1D1A6E7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6" name="Platshållare för innehåll 2">
            <a:extLst>
              <a:ext uri="{FF2B5EF4-FFF2-40B4-BE49-F238E27FC236}">
                <a16:creationId xmlns:a16="http://schemas.microsoft.com/office/drawing/2014/main" id="{66618821-B3C5-2FB7-AE01-6EAE6FDC6C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4401" y="2401200"/>
            <a:ext cx="6951174" cy="3600000"/>
          </a:xfrm>
        </p:spPr>
        <p:txBody>
          <a:bodyPr/>
          <a:lstStyle>
            <a:lvl1pPr>
              <a:lnSpc>
                <a:spcPct val="110000"/>
              </a:lnSpc>
              <a:spcBef>
                <a:spcPts val="600"/>
              </a:spcBef>
              <a:defRPr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7" name="Platshållare för bild 8">
            <a:extLst>
              <a:ext uri="{FF2B5EF4-FFF2-40B4-BE49-F238E27FC236}">
                <a16:creationId xmlns:a16="http://schemas.microsoft.com/office/drawing/2014/main" id="{00B7AC97-1141-1CF6-9F64-A438F6CC694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81938" y="876300"/>
            <a:ext cx="3375025" cy="3379787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18" name="Platshållare för bild 10">
            <a:extLst>
              <a:ext uri="{FF2B5EF4-FFF2-40B4-BE49-F238E27FC236}">
                <a16:creationId xmlns:a16="http://schemas.microsoft.com/office/drawing/2014/main" id="{FC91629B-8D8C-2C03-C62E-6826A8C6ED0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878763" y="4357848"/>
            <a:ext cx="1636712" cy="1636552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19" name="Platshållare för bild 10">
            <a:extLst>
              <a:ext uri="{FF2B5EF4-FFF2-40B4-BE49-F238E27FC236}">
                <a16:creationId xmlns:a16="http://schemas.microsoft.com/office/drawing/2014/main" id="{BC2DE450-D1BB-55D8-C416-0ADD86B01D1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618663" y="4356100"/>
            <a:ext cx="1638300" cy="1636551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0" name="Platshållare för text 14">
            <a:extLst>
              <a:ext uri="{FF2B5EF4-FFF2-40B4-BE49-F238E27FC236}">
                <a16:creationId xmlns:a16="http://schemas.microsoft.com/office/drawing/2014/main" id="{DA10A11E-D0A0-BC00-7E4E-BDFF87E2855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2325" y="266902"/>
            <a:ext cx="6785208" cy="406367"/>
          </a:xfrm>
        </p:spPr>
        <p:txBody>
          <a:bodyPr/>
          <a:lstStyle>
            <a:lvl1pPr marL="0" indent="0">
              <a:buFontTx/>
              <a:buNone/>
              <a:defRPr sz="1200"/>
            </a:lvl1pPr>
            <a:lvl2pPr marL="257175" indent="0">
              <a:buFontTx/>
              <a:buNone/>
              <a:defRPr sz="1200"/>
            </a:lvl2pPr>
            <a:lvl3pPr marL="490538" indent="0">
              <a:buFontTx/>
              <a:buNone/>
              <a:defRPr sz="1100"/>
            </a:lvl3pPr>
            <a:lvl4pPr marL="695325" indent="0">
              <a:buFontTx/>
              <a:buNone/>
              <a:defRPr sz="1050"/>
            </a:lvl4pPr>
            <a:lvl5pPr marL="893763" indent="0">
              <a:buFontTx/>
              <a:buNone/>
              <a:defRPr sz="1000"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Presentationens namn / DATUM 20ÅR</a:t>
            </a:r>
          </a:p>
          <a:p>
            <a:pPr lvl="0"/>
            <a:endParaRPr lang="sv-SE" dirty="0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B9B5FC99-71BC-9404-4270-7B97B8A50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8577" y="6100594"/>
            <a:ext cx="3370373" cy="75740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FFB25C67-7FCA-6CD7-CACD-C3703D3A8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100594"/>
            <a:ext cx="821978" cy="7574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8346875E-4CBF-9DFC-5008-9B4DC1D301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00550" y="6100593"/>
            <a:ext cx="1636714" cy="75740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56B47073-1E56-5C9B-B081-150F3E675A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38862" y="6100594"/>
            <a:ext cx="1641475" cy="7574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7" name="Platshållare för rubrik 1">
            <a:extLst>
              <a:ext uri="{FF2B5EF4-FFF2-40B4-BE49-F238E27FC236}">
                <a16:creationId xmlns:a16="http://schemas.microsoft.com/office/drawing/2014/main" id="{87978DA0-E794-AA9E-A4E0-0D721D3A9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118" y="876300"/>
            <a:ext cx="6951174" cy="1404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21410424-EC92-BF99-1C17-71765EA3D7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81938" y="6102000"/>
            <a:ext cx="3381485" cy="7574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5" name="Bildobjekt 20">
            <a:extLst>
              <a:ext uri="{FF2B5EF4-FFF2-40B4-BE49-F238E27FC236}">
                <a16:creationId xmlns:a16="http://schemas.microsoft.com/office/drawing/2014/main" id="{AF59813E-8B5B-77A9-EE4A-428DCD4236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894332" y="6102000"/>
            <a:ext cx="1356697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2250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) Textsida stående bi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2">
            <a:extLst>
              <a:ext uri="{FF2B5EF4-FFF2-40B4-BE49-F238E27FC236}">
                <a16:creationId xmlns:a16="http://schemas.microsoft.com/office/drawing/2014/main" id="{90F65177-E06B-6912-96D9-BE9D899CB4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6326" y="6370526"/>
            <a:ext cx="501502" cy="365125"/>
          </a:xfrm>
        </p:spPr>
        <p:txBody>
          <a:bodyPr/>
          <a:lstStyle/>
          <a:p>
            <a:fld id="{1998DE93-7944-4E79-AD72-DA1F1D1A6E7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innehåll 2">
            <a:extLst>
              <a:ext uri="{FF2B5EF4-FFF2-40B4-BE49-F238E27FC236}">
                <a16:creationId xmlns:a16="http://schemas.microsoft.com/office/drawing/2014/main" id="{EB934BE1-AC23-E86B-B02D-D7554B331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4400" y="2401200"/>
            <a:ext cx="6954838" cy="3600000"/>
          </a:xfrm>
        </p:spPr>
        <p:txBody>
          <a:bodyPr>
            <a:noAutofit/>
          </a:bodyPr>
          <a:lstStyle>
            <a:lvl1pPr>
              <a:lnSpc>
                <a:spcPct val="110000"/>
              </a:lnSpc>
              <a:spcBef>
                <a:spcPts val="600"/>
              </a:spcBef>
              <a:defRPr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5" name="Platshållare för bild 8">
            <a:extLst>
              <a:ext uri="{FF2B5EF4-FFF2-40B4-BE49-F238E27FC236}">
                <a16:creationId xmlns:a16="http://schemas.microsoft.com/office/drawing/2014/main" id="{D0F7FAEE-FE1D-6706-7E04-4EB201DD24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81938" y="1"/>
            <a:ext cx="4310062" cy="5994400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0D7B76FD-BD64-0418-5F0A-92DB86F52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8577" y="6100594"/>
            <a:ext cx="3370373" cy="75740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29ACCAEA-ECBB-35D9-AE23-678E719BC7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100594"/>
            <a:ext cx="821978" cy="7574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F210B69F-1848-D56F-B31F-0C6CFB5BE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00550" y="6100593"/>
            <a:ext cx="1636714" cy="75740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8DD7B725-EBE7-B0A1-01BF-EA0A40507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38862" y="6100594"/>
            <a:ext cx="1641475" cy="7574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2" name="Platshållare för text 14">
            <a:extLst>
              <a:ext uri="{FF2B5EF4-FFF2-40B4-BE49-F238E27FC236}">
                <a16:creationId xmlns:a16="http://schemas.microsoft.com/office/drawing/2014/main" id="{0D168C58-F3D6-DCD4-EEE9-25B627AA7CB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2325" y="266902"/>
            <a:ext cx="6785208" cy="406367"/>
          </a:xfrm>
        </p:spPr>
        <p:txBody>
          <a:bodyPr/>
          <a:lstStyle>
            <a:lvl1pPr marL="0" indent="0">
              <a:buFontTx/>
              <a:buNone/>
              <a:defRPr sz="1200"/>
            </a:lvl1pPr>
            <a:lvl2pPr marL="257175" indent="0">
              <a:buFontTx/>
              <a:buNone/>
              <a:defRPr sz="1200"/>
            </a:lvl2pPr>
            <a:lvl3pPr marL="490538" indent="0">
              <a:buFontTx/>
              <a:buNone/>
              <a:defRPr sz="1100"/>
            </a:lvl3pPr>
            <a:lvl4pPr marL="695325" indent="0">
              <a:buFontTx/>
              <a:buNone/>
              <a:defRPr sz="1050"/>
            </a:lvl4pPr>
            <a:lvl5pPr marL="893763" indent="0">
              <a:buFontTx/>
              <a:buNone/>
              <a:defRPr sz="1000"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Presentationens namn / DATUM 20ÅR</a:t>
            </a:r>
          </a:p>
          <a:p>
            <a:pPr lvl="0"/>
            <a:endParaRPr lang="sv-SE" dirty="0"/>
          </a:p>
        </p:txBody>
      </p:sp>
      <p:sp>
        <p:nvSpPr>
          <p:cNvPr id="23" name="Platshållare för rubrik 1">
            <a:extLst>
              <a:ext uri="{FF2B5EF4-FFF2-40B4-BE49-F238E27FC236}">
                <a16:creationId xmlns:a16="http://schemas.microsoft.com/office/drawing/2014/main" id="{7094A23F-CD40-E3C0-605C-389E60F2E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118" y="876300"/>
            <a:ext cx="6954045" cy="1404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F06A71FE-DC17-2AC3-C80B-50DB7C7A2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81938" y="6102000"/>
            <a:ext cx="3381485" cy="7574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Bildobjekt 20">
            <a:extLst>
              <a:ext uri="{FF2B5EF4-FFF2-40B4-BE49-F238E27FC236}">
                <a16:creationId xmlns:a16="http://schemas.microsoft.com/office/drawing/2014/main" id="{D99F158D-DF24-10F2-3E71-C50E3FD9E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894332" y="6102000"/>
            <a:ext cx="1356697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8741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) Textsida 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108BFB0-7A1D-7A7D-E561-150A1DC85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A7B749AF-087C-6CA1-CBAE-A3501B46BB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98DE93-7944-4E79-AD72-DA1F1D1A6E7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Platshållare för bildnummer 2">
            <a:extLst>
              <a:ext uri="{FF2B5EF4-FFF2-40B4-BE49-F238E27FC236}">
                <a16:creationId xmlns:a16="http://schemas.microsoft.com/office/drawing/2014/main" id="{9D238293-041E-B9C8-9BF8-9DC59C5D7E88}"/>
              </a:ext>
            </a:extLst>
          </p:cNvPr>
          <p:cNvSpPr txBox="1">
            <a:spLocks/>
          </p:cNvSpPr>
          <p:nvPr userDrawn="1"/>
        </p:nvSpPr>
        <p:spPr>
          <a:xfrm>
            <a:off x="106326" y="6370526"/>
            <a:ext cx="5015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v-SE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998DE93-7944-4E79-AD72-DA1F1D1A6E7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3398CFD5-AF59-BCE5-8D82-61CC34D1FD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8577" y="6100594"/>
            <a:ext cx="3370373" cy="75740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4D21C32A-6A32-6071-DB32-365903C1C5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100594"/>
            <a:ext cx="821978" cy="7574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CBFA4C05-96A6-FE56-717A-71C129A872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00550" y="6100593"/>
            <a:ext cx="1636714" cy="75740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9CE4DAE0-01B8-D9D6-6B9A-3549431254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38862" y="6100594"/>
            <a:ext cx="1641475" cy="7574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Platshållare för innehåll 15">
            <a:extLst>
              <a:ext uri="{FF2B5EF4-FFF2-40B4-BE49-F238E27FC236}">
                <a16:creationId xmlns:a16="http://schemas.microsoft.com/office/drawing/2014/main" id="{661DB213-6B49-EBF0-C31A-08FCCC18DB5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24400" y="2401200"/>
            <a:ext cx="5209200" cy="36000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3" name="Platshållare för innehåll 15">
            <a:extLst>
              <a:ext uri="{FF2B5EF4-FFF2-40B4-BE49-F238E27FC236}">
                <a16:creationId xmlns:a16="http://schemas.microsoft.com/office/drawing/2014/main" id="{2038F490-D2A1-A006-3A6D-7D8BF8DC8F0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58402" y="2401200"/>
            <a:ext cx="5209200" cy="36000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4" name="Platshållare för text 14">
            <a:extLst>
              <a:ext uri="{FF2B5EF4-FFF2-40B4-BE49-F238E27FC236}">
                <a16:creationId xmlns:a16="http://schemas.microsoft.com/office/drawing/2014/main" id="{E0E0F475-9C88-9424-B2C4-0EB9AB7A58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2325" y="266902"/>
            <a:ext cx="6785208" cy="406367"/>
          </a:xfrm>
        </p:spPr>
        <p:txBody>
          <a:bodyPr/>
          <a:lstStyle>
            <a:lvl1pPr marL="0" indent="0">
              <a:buFontTx/>
              <a:buNone/>
              <a:defRPr sz="1200"/>
            </a:lvl1pPr>
            <a:lvl2pPr marL="257175" indent="0">
              <a:buFontTx/>
              <a:buNone/>
              <a:defRPr sz="1200"/>
            </a:lvl2pPr>
            <a:lvl3pPr marL="490538" indent="0">
              <a:buFontTx/>
              <a:buNone/>
              <a:defRPr sz="1100"/>
            </a:lvl3pPr>
            <a:lvl4pPr marL="695325" indent="0">
              <a:buFontTx/>
              <a:buNone/>
              <a:defRPr sz="1050"/>
            </a:lvl4pPr>
            <a:lvl5pPr marL="893763" indent="0">
              <a:buFontTx/>
              <a:buNone/>
              <a:defRPr sz="1000"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Presentationens namn / DATUM 20ÅR</a:t>
            </a:r>
          </a:p>
          <a:p>
            <a:pPr lvl="0"/>
            <a:endParaRPr lang="sv-SE" dirty="0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E9BCDF68-A78E-6096-82BA-CDD3064A3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81938" y="6102000"/>
            <a:ext cx="3381485" cy="7574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1" name="Bildobjekt 20">
            <a:extLst>
              <a:ext uri="{FF2B5EF4-FFF2-40B4-BE49-F238E27FC236}">
                <a16:creationId xmlns:a16="http://schemas.microsoft.com/office/drawing/2014/main" id="{8E9E7E4A-3D66-10F1-0E4B-3A417F2BA3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894332" y="6102000"/>
            <a:ext cx="1356697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0757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H) Tom 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872BFD7D-7BC8-B497-6968-85387E6550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98DE93-7944-4E79-AD72-DA1F1D1A6E7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91AEBDD8-C297-3AEF-F9C9-47FF39A28C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8577" y="6100594"/>
            <a:ext cx="3370373" cy="75740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B7510B31-362F-599C-6536-30DF4E63D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100594"/>
            <a:ext cx="821978" cy="7574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6359DCA7-6B4D-27BD-2982-689CAEFFA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00550" y="6100593"/>
            <a:ext cx="1636714" cy="75740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F01D1EA9-8E0D-4822-1DB1-85599A5223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38862" y="6100594"/>
            <a:ext cx="1641475" cy="7574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Platshållare för text 14">
            <a:extLst>
              <a:ext uri="{FF2B5EF4-FFF2-40B4-BE49-F238E27FC236}">
                <a16:creationId xmlns:a16="http://schemas.microsoft.com/office/drawing/2014/main" id="{0169EC38-FA70-D6EC-92BB-0E7FE586E01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2325" y="266902"/>
            <a:ext cx="6785208" cy="406367"/>
          </a:xfrm>
        </p:spPr>
        <p:txBody>
          <a:bodyPr/>
          <a:lstStyle>
            <a:lvl1pPr marL="0" indent="0">
              <a:buFontTx/>
              <a:buNone/>
              <a:defRPr sz="1200"/>
            </a:lvl1pPr>
            <a:lvl2pPr marL="257175" indent="0">
              <a:buFontTx/>
              <a:buNone/>
              <a:defRPr sz="1200"/>
            </a:lvl2pPr>
            <a:lvl3pPr marL="490538" indent="0">
              <a:buFontTx/>
              <a:buNone/>
              <a:defRPr sz="1100"/>
            </a:lvl3pPr>
            <a:lvl4pPr marL="695325" indent="0">
              <a:buFontTx/>
              <a:buNone/>
              <a:defRPr sz="1050"/>
            </a:lvl4pPr>
            <a:lvl5pPr marL="893763" indent="0">
              <a:buFontTx/>
              <a:buNone/>
              <a:defRPr sz="1000"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Presentationens namn / DATUM 20ÅR</a:t>
            </a:r>
          </a:p>
          <a:p>
            <a:pPr lvl="0"/>
            <a:endParaRPr lang="sv-SE" dirty="0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C581D4E8-2A6F-66ED-7BE0-48A8F3CDDB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81938" y="6102000"/>
            <a:ext cx="3381485" cy="7574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0" name="Bildobjekt 20">
            <a:extLst>
              <a:ext uri="{FF2B5EF4-FFF2-40B4-BE49-F238E27FC236}">
                <a16:creationId xmlns:a16="http://schemas.microsoft.com/office/drawing/2014/main" id="{7ABB73B2-E48E-CDD4-A341-A0782B0FFB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894332" y="6102000"/>
            <a:ext cx="1356697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856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Anpassad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1">
            <a:extLst>
              <a:ext uri="{FF2B5EF4-FFF2-40B4-BE49-F238E27FC236}">
                <a16:creationId xmlns:a16="http://schemas.microsoft.com/office/drawing/2014/main" id="{F7EB374B-3712-BB0E-21D2-B3841A853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5512" y="879475"/>
            <a:ext cx="5109865" cy="33747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342000" bIns="1620000" anchor="b"/>
          <a:lstStyle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Tack</a:t>
            </a:r>
          </a:p>
        </p:txBody>
      </p:sp>
      <p:sp>
        <p:nvSpPr>
          <p:cNvPr id="6" name="Underrubrik 2">
            <a:extLst>
              <a:ext uri="{FF2B5EF4-FFF2-40B4-BE49-F238E27FC236}">
                <a16:creationId xmlns:a16="http://schemas.microsoft.com/office/drawing/2014/main" id="{78D80272-C01B-C0B6-F335-A522281F71F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76338" y="2725839"/>
            <a:ext cx="4572000" cy="1122744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Slutrubrik, kanske med en enkel avslutning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725674C-3850-3C2A-FF2F-BA3D860E3C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42338" y="2618088"/>
            <a:ext cx="1634825" cy="163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3B5D036B-0983-CD73-24E6-18BCEAD2F9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84124" y="2618088"/>
            <a:ext cx="1638001" cy="163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90F74E0F-EE9D-22A3-84D7-E6E172D2FA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25911" y="877027"/>
            <a:ext cx="1640577" cy="337961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F5D30B52-D452-54B7-8347-023641E3D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84125" y="877027"/>
            <a:ext cx="1638000" cy="163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DD492395-B45A-1177-8A49-AD770F656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00550" y="4356100"/>
            <a:ext cx="1638000" cy="1638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5CDB4DBA-7F66-934D-87C1-829C1C4BF1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42338" y="4356101"/>
            <a:ext cx="1634825" cy="163944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" name="Bildobjekt 10">
            <a:extLst>
              <a:ext uri="{FF2B5EF4-FFF2-40B4-BE49-F238E27FC236}">
                <a16:creationId xmlns:a16="http://schemas.microsoft.com/office/drawing/2014/main" id="{D88736DD-ABE1-21B2-74E0-21047A964A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096342" y="4356100"/>
            <a:ext cx="2943043" cy="1639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736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EEE3293A-95BE-F3F0-6AC8-810059495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118" y="876300"/>
            <a:ext cx="10538620" cy="1404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sv-SE" dirty="0"/>
              <a:t>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1EB0856-1C7B-0C67-5671-DAEE50A399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3118" y="2401200"/>
            <a:ext cx="10538620" cy="36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61D6C64-A145-26AB-A8BE-6E3680F90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326" y="6370526"/>
            <a:ext cx="5015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1998DE93-7944-4E79-AD72-DA1F1D1A6E7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735854C2-151B-432B-ACB8-AD096C6EF1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3118" y="257175"/>
            <a:ext cx="53284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Presentationens namn / DATUM 20ÅR</a:t>
            </a:r>
          </a:p>
        </p:txBody>
      </p:sp>
    </p:spTree>
    <p:extLst>
      <p:ext uri="{BB962C8B-B14F-4D97-AF65-F5344CB8AC3E}">
        <p14:creationId xmlns:p14="http://schemas.microsoft.com/office/powerpoint/2010/main" val="2298421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10" r:id="rId8"/>
    <p:sldLayoutId id="2147483707" r:id="rId9"/>
    <p:sldLayoutId id="2147483708" r:id="rId10"/>
    <p:sldLayoutId id="2147483709" r:id="rId11"/>
    <p:sldLayoutId id="2147483711" r:id="rId12"/>
    <p:sldLayoutId id="2147483715" r:id="rId13"/>
    <p:sldLayoutId id="2147483712" r:id="rId14"/>
    <p:sldLayoutId id="214748371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8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3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63" indent="-204788" algn="l" defTabSz="914400" rtl="0" eaLnBrk="1" latinLnBrk="0" hangingPunct="1">
        <a:lnSpc>
          <a:spcPct val="120000"/>
        </a:lnSpc>
        <a:spcBef>
          <a:spcPts val="3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77863" indent="-187325" algn="l" defTabSz="914400" rtl="0" eaLnBrk="1" latinLnBrk="0" hangingPunct="1">
        <a:lnSpc>
          <a:spcPct val="120000"/>
        </a:lnSpc>
        <a:spcBef>
          <a:spcPts val="3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876300" indent="-180975" algn="l" defTabSz="914400" rtl="0" eaLnBrk="1" latinLnBrk="0" hangingPunct="1">
        <a:lnSpc>
          <a:spcPct val="120000"/>
        </a:lnSpc>
        <a:spcBef>
          <a:spcPts val="3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055688" indent="-161925" algn="l" defTabSz="914400" rtl="0" eaLnBrk="1" latinLnBrk="0" hangingPunct="1">
        <a:lnSpc>
          <a:spcPct val="120000"/>
        </a:lnSpc>
        <a:spcBef>
          <a:spcPts val="3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89">
          <p15:clr>
            <a:srgbClr val="A4A3A4"/>
          </p15:clr>
        </p15:guide>
        <p15:guide id="2" orient="horz" pos="552">
          <p15:clr>
            <a:srgbClr val="A4A3A4"/>
          </p15:clr>
        </p15:guide>
        <p15:guide id="3" orient="horz" pos="1584">
          <p15:clr>
            <a:srgbClr val="A4A3A4"/>
          </p15:clr>
        </p15:guide>
        <p15:guide id="4" orient="horz" pos="1648">
          <p15:clr>
            <a:srgbClr val="A4A3A4"/>
          </p15:clr>
        </p15:guide>
        <p15:guide id="5" orient="horz" pos="2681">
          <p15:clr>
            <a:srgbClr val="A4A3A4"/>
          </p15:clr>
        </p15:guide>
        <p15:guide id="6" orient="horz" pos="2744">
          <p15:clr>
            <a:srgbClr val="A4A3A4"/>
          </p15:clr>
        </p15:guide>
        <p15:guide id="7" orient="horz" pos="3776">
          <p15:clr>
            <a:srgbClr val="A4A3A4"/>
          </p15:clr>
        </p15:guide>
        <p15:guide id="8" orient="horz" pos="3841">
          <p15:clr>
            <a:srgbClr val="A4A3A4"/>
          </p15:clr>
        </p15:guide>
        <p15:guide id="10" pos="582">
          <p15:clr>
            <a:srgbClr val="A4A3A4"/>
          </p15:clr>
        </p15:guide>
        <p15:guide id="11" pos="1613">
          <p15:clr>
            <a:srgbClr val="A4A3A4"/>
          </p15:clr>
        </p15:guide>
        <p15:guide id="12" pos="1676">
          <p15:clr>
            <a:srgbClr val="A4A3A4"/>
          </p15:clr>
        </p15:guide>
        <p15:guide id="13" pos="2708">
          <p15:clr>
            <a:srgbClr val="A4A3A4"/>
          </p15:clr>
        </p15:guide>
        <p15:guide id="14" pos="2772">
          <p15:clr>
            <a:srgbClr val="A4A3A4"/>
          </p15:clr>
        </p15:guide>
        <p15:guide id="15" pos="3803">
          <p15:clr>
            <a:srgbClr val="A4A3A4"/>
          </p15:clr>
        </p15:guide>
        <p15:guide id="16" pos="3867">
          <p15:clr>
            <a:srgbClr val="A4A3A4"/>
          </p15:clr>
        </p15:guide>
        <p15:guide id="17" pos="4899" userDrawn="1">
          <p15:clr>
            <a:srgbClr val="A4A3A4"/>
          </p15:clr>
        </p15:guide>
        <p15:guide id="18" pos="4963" userDrawn="1">
          <p15:clr>
            <a:srgbClr val="A4A3A4"/>
          </p15:clr>
        </p15:guide>
        <p15:guide id="19" pos="5994" userDrawn="1">
          <p15:clr>
            <a:srgbClr val="A4A3A4"/>
          </p15:clr>
        </p15:guide>
        <p15:guide id="20" pos="6059" userDrawn="1">
          <p15:clr>
            <a:srgbClr val="A4A3A4"/>
          </p15:clr>
        </p15:guide>
        <p15:guide id="21" pos="7091" userDrawn="1">
          <p15:clr>
            <a:srgbClr val="A4A3A4"/>
          </p15:clr>
        </p15:guide>
        <p15:guide id="22" pos="7157" userDrawn="1">
          <p15:clr>
            <a:srgbClr val="A4A3A4"/>
          </p15:clr>
        </p15:guide>
        <p15:guide id="23" pos="518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1B3B6867-BC48-63EE-4584-A0C46084FF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1694" y="876300"/>
            <a:ext cx="8588066" cy="3649979"/>
          </a:xfrm>
        </p:spPr>
        <p:txBody>
          <a:bodyPr/>
          <a:lstStyle/>
          <a:p>
            <a:r>
              <a:rPr lang="sv-SE" dirty="0"/>
              <a:t>Skogsprogram för Örebro län</a:t>
            </a:r>
          </a:p>
        </p:txBody>
      </p:sp>
      <p:sp>
        <p:nvSpPr>
          <p:cNvPr id="7" name="Underrubrik 6">
            <a:extLst>
              <a:ext uri="{FF2B5EF4-FFF2-40B4-BE49-F238E27FC236}">
                <a16:creationId xmlns:a16="http://schemas.microsoft.com/office/drawing/2014/main" id="{15715A3A-04BE-DFAD-F518-9CACF37943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95294" y="3355847"/>
            <a:ext cx="6092473" cy="587125"/>
          </a:xfrm>
        </p:spPr>
        <p:txBody>
          <a:bodyPr/>
          <a:lstStyle/>
          <a:p>
            <a:r>
              <a:rPr lang="sv-SE" i="1" dirty="0" err="1"/>
              <a:t>Publikationsnr</a:t>
            </a:r>
            <a:r>
              <a:rPr lang="sv-SE" i="1" dirty="0"/>
              <a:t>. 2021:14</a:t>
            </a:r>
          </a:p>
          <a:p>
            <a:endParaRPr lang="sv-SE" dirty="0"/>
          </a:p>
        </p:txBody>
      </p:sp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D694739F-4979-82EF-2759-CBFFC2D5545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5EFF1EED-FC25-D8B0-6A4D-FF030452CA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5254" y="2117443"/>
            <a:ext cx="3546572" cy="403646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4044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7D1805B-3AA1-92DC-F90A-429DC555BC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1246" y="1280715"/>
            <a:ext cx="8063461" cy="4819564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sv-SE" sz="1900" b="1" dirty="0"/>
              <a:t>2018 </a:t>
            </a:r>
          </a:p>
          <a:p>
            <a:pPr>
              <a:lnSpc>
                <a:spcPct val="100000"/>
              </a:lnSpc>
            </a:pPr>
            <a:r>
              <a:rPr lang="sv-SE" sz="1900" dirty="0"/>
              <a:t>Länsstyrelsen får uppdrag och finansiering för att samordna framtagandet av ett regionalt skogsprogram. </a:t>
            </a:r>
          </a:p>
          <a:p>
            <a:pPr>
              <a:lnSpc>
                <a:spcPct val="100000"/>
              </a:lnSpc>
            </a:pPr>
            <a:r>
              <a:rPr lang="sv-SE" sz="1900" dirty="0"/>
              <a:t>Styrgrupp bildas: Länsstyrelsen i Örebro län, Region Örebro län och Skogsstyrelsen</a:t>
            </a:r>
          </a:p>
          <a:p>
            <a:pPr>
              <a:lnSpc>
                <a:spcPct val="100000"/>
              </a:lnSpc>
            </a:pPr>
            <a:r>
              <a:rPr lang="sv-SE" sz="1900" dirty="0"/>
              <a:t>Rapporten </a:t>
            </a:r>
            <a:r>
              <a:rPr lang="sv-SE" sz="1900" i="1" dirty="0"/>
              <a:t>Behov och önskemål kring en regional skogsstrategi i Örebro län</a:t>
            </a:r>
            <a:r>
              <a:rPr lang="sv-SE" sz="1900" dirty="0"/>
              <a:t> tas fram av konsult</a:t>
            </a:r>
          </a:p>
          <a:p>
            <a:pPr>
              <a:lnSpc>
                <a:spcPct val="100000"/>
              </a:lnSpc>
            </a:pPr>
            <a:r>
              <a:rPr lang="sv-SE" sz="1900" dirty="0"/>
              <a:t>Tre länsstyrelser genomför en gemensam konferens om skogen</a:t>
            </a:r>
          </a:p>
          <a:p>
            <a:pPr marL="0" indent="0">
              <a:lnSpc>
                <a:spcPct val="100000"/>
              </a:lnSpc>
              <a:buNone/>
            </a:pPr>
            <a:endParaRPr lang="sv-SE" sz="1900" dirty="0"/>
          </a:p>
          <a:p>
            <a:pPr marL="0" indent="0">
              <a:lnSpc>
                <a:spcPct val="100000"/>
              </a:lnSpc>
              <a:buNone/>
            </a:pPr>
            <a:r>
              <a:rPr lang="sv-SE" sz="1900" b="1" dirty="0"/>
              <a:t>2019 </a:t>
            </a:r>
          </a:p>
          <a:p>
            <a:pPr>
              <a:lnSpc>
                <a:spcPct val="100000"/>
              </a:lnSpc>
            </a:pPr>
            <a:r>
              <a:rPr lang="sv-SE" sz="1900" dirty="0"/>
              <a:t>Arbetsgrupp och referensgrupp bildas</a:t>
            </a:r>
          </a:p>
          <a:p>
            <a:pPr>
              <a:lnSpc>
                <a:spcPct val="100000"/>
              </a:lnSpc>
            </a:pPr>
            <a:r>
              <a:rPr lang="sv-SE" sz="1900" dirty="0"/>
              <a:t>Framtagande av innehåll och prioriteringen av programmets mål och riktning </a:t>
            </a:r>
          </a:p>
          <a:p>
            <a:pPr>
              <a:lnSpc>
                <a:spcPct val="100000"/>
              </a:lnSpc>
            </a:pPr>
            <a:r>
              <a:rPr lang="sv-SE" sz="1900" dirty="0"/>
              <a:t>Rapporten </a:t>
            </a:r>
            <a:r>
              <a:rPr lang="sv-SE" sz="1900" i="1" dirty="0"/>
              <a:t>Örebro läns skogar ur ett klimatperspektiv </a:t>
            </a:r>
            <a:r>
              <a:rPr lang="sv-SE" sz="1900" dirty="0"/>
              <a:t>tas fram av </a:t>
            </a:r>
            <a:r>
              <a:rPr lang="sv-SE" sz="1900" dirty="0" err="1"/>
              <a:t>Skogforsk</a:t>
            </a:r>
            <a:endParaRPr lang="sv-SE" sz="1900" dirty="0"/>
          </a:p>
          <a:p>
            <a:pPr>
              <a:lnSpc>
                <a:spcPct val="100000"/>
              </a:lnSpc>
            </a:pPr>
            <a:endParaRPr lang="sv-SE" sz="1900" dirty="0"/>
          </a:p>
          <a:p>
            <a:pPr marL="0" indent="0">
              <a:lnSpc>
                <a:spcPct val="100000"/>
              </a:lnSpc>
              <a:buNone/>
            </a:pPr>
            <a:r>
              <a:rPr lang="sv-SE" sz="1900" b="1" dirty="0"/>
              <a:t>2021</a:t>
            </a:r>
          </a:p>
          <a:p>
            <a:pPr>
              <a:lnSpc>
                <a:spcPct val="100000"/>
              </a:lnSpc>
            </a:pPr>
            <a:r>
              <a:rPr lang="sv-SE" sz="1900" dirty="0"/>
              <a:t>Örebro läns skogsprogram lanseras den 30 september i Husby, Nora. </a:t>
            </a:r>
          </a:p>
          <a:p>
            <a:pPr>
              <a:lnSpc>
                <a:spcPct val="100000"/>
              </a:lnSpc>
            </a:pPr>
            <a:r>
              <a:rPr lang="sv-SE" sz="1900" dirty="0"/>
              <a:t>Regionen tar fram regional handlingsplan: </a:t>
            </a:r>
            <a:r>
              <a:rPr lang="sv-SE" sz="1900" i="1" dirty="0"/>
              <a:t>Innovationer och förädlad skogsråvara i världsklass</a:t>
            </a:r>
          </a:p>
          <a:p>
            <a:pPr>
              <a:lnSpc>
                <a:spcPct val="100000"/>
              </a:lnSpc>
            </a:pPr>
            <a:r>
              <a:rPr lang="sv-SE" sz="1900" dirty="0"/>
              <a:t>Länsstyrelsen startar upp arbetet med en handlingsplan för genomförande.</a:t>
            </a:r>
          </a:p>
          <a:p>
            <a:pPr marL="0" indent="0">
              <a:lnSpc>
                <a:spcPct val="100000"/>
              </a:lnSpc>
              <a:buNone/>
            </a:pPr>
            <a:endParaRPr lang="sv-SE" sz="1900" dirty="0">
              <a:solidFill>
                <a:srgbClr val="FF000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sv-SE" sz="1900" b="1" dirty="0"/>
              <a:t>2023: </a:t>
            </a:r>
            <a:r>
              <a:rPr lang="sv-SE" sz="1900" dirty="0"/>
              <a:t>Finansieringen  och uppdraget för Länsstyrelsens samordnande roll försvinner.</a:t>
            </a:r>
          </a:p>
          <a:p>
            <a:pPr marL="0" indent="0">
              <a:lnSpc>
                <a:spcPct val="100000"/>
              </a:lnSpc>
              <a:buNone/>
            </a:pPr>
            <a:endParaRPr lang="sv-SE" sz="1900" dirty="0"/>
          </a:p>
          <a:p>
            <a:pPr marL="0" indent="0">
              <a:lnSpc>
                <a:spcPct val="100000"/>
              </a:lnSpc>
              <a:buNone/>
            </a:pPr>
            <a:r>
              <a:rPr lang="sv-SE" sz="1900" b="1" dirty="0"/>
              <a:t>2025: </a:t>
            </a:r>
            <a:r>
              <a:rPr lang="sv-SE" sz="1900" dirty="0"/>
              <a:t>Region Örebro län och </a:t>
            </a:r>
            <a:r>
              <a:rPr lang="sv-SE" sz="1900" dirty="0" err="1"/>
              <a:t>AgroÖrebro</a:t>
            </a:r>
            <a:r>
              <a:rPr lang="sv-SE" sz="1900" dirty="0"/>
              <a:t> initierar en nystart för programmet.</a:t>
            </a:r>
          </a:p>
          <a:p>
            <a:pPr marL="0" indent="0">
              <a:lnSpc>
                <a:spcPct val="100000"/>
              </a:lnSpc>
              <a:buNone/>
            </a:pPr>
            <a:endParaRPr lang="sv-SE" sz="1900" dirty="0"/>
          </a:p>
          <a:p>
            <a:pPr marL="0" indent="0">
              <a:lnSpc>
                <a:spcPct val="100000"/>
              </a:lnSpc>
              <a:buNone/>
            </a:pPr>
            <a:r>
              <a:rPr lang="sv-SE" sz="1900" b="1" dirty="0"/>
              <a:t>2026: </a:t>
            </a:r>
            <a:r>
              <a:rPr lang="sv-SE" sz="1900" dirty="0"/>
              <a:t>Den 19 mars genomförs Forum för Örebro läns skogsprogram!</a:t>
            </a:r>
          </a:p>
          <a:p>
            <a:pPr>
              <a:lnSpc>
                <a:spcPct val="100000"/>
              </a:lnSpc>
            </a:pPr>
            <a:endParaRPr lang="sv-SE" sz="1500" dirty="0"/>
          </a:p>
          <a:p>
            <a:pPr marL="0" indent="0">
              <a:lnSpc>
                <a:spcPct val="100000"/>
              </a:lnSpc>
              <a:buNone/>
            </a:pPr>
            <a:endParaRPr lang="sv-SE" sz="1300" dirty="0"/>
          </a:p>
          <a:p>
            <a:pPr marL="0" indent="0">
              <a:lnSpc>
                <a:spcPct val="100000"/>
              </a:lnSpc>
              <a:buNone/>
            </a:pPr>
            <a:endParaRPr lang="sv-SE" sz="1300" dirty="0"/>
          </a:p>
          <a:p>
            <a:pPr marL="0" indent="0">
              <a:lnSpc>
                <a:spcPct val="100000"/>
              </a:lnSpc>
              <a:buNone/>
            </a:pPr>
            <a:endParaRPr lang="sv-SE" sz="1300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58AD717F-D40E-32E9-5B83-161E1F95D7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555" b="5649"/>
          <a:stretch>
            <a:fillRect/>
          </a:stretch>
        </p:blipFill>
        <p:spPr>
          <a:xfrm>
            <a:off x="7188041" y="0"/>
            <a:ext cx="4878406" cy="6784848"/>
          </a:xfrm>
          <a:prstGeom prst="rect">
            <a:avLst/>
          </a:prstGeom>
          <a:noFill/>
        </p:spPr>
      </p:pic>
      <p:sp>
        <p:nvSpPr>
          <p:cNvPr id="5" name="Rubrik 4">
            <a:extLst>
              <a:ext uri="{FF2B5EF4-FFF2-40B4-BE49-F238E27FC236}">
                <a16:creationId xmlns:a16="http://schemas.microsoft.com/office/drawing/2014/main" id="{CD8FC065-0413-390F-D6C6-73005A12E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247" y="427489"/>
            <a:ext cx="6954045" cy="700454"/>
          </a:xfrm>
        </p:spPr>
        <p:txBody>
          <a:bodyPr anchor="t">
            <a:normAutofit/>
          </a:bodyPr>
          <a:lstStyle/>
          <a:p>
            <a:r>
              <a:rPr lang="sv-SE" sz="4400" dirty="0"/>
              <a:t>Bakåtblick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E0AEC445-322D-7238-6677-18854A6CCB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839582">
            <a:off x="10564409" y="2178207"/>
            <a:ext cx="1461079" cy="1556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243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61B081-63D8-6A29-3AFE-B14E18BC5B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F69144F-AC74-607C-E0F2-2AD94B1BA2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4400" y="2401200"/>
            <a:ext cx="6436598" cy="36000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sv-SE" sz="1400" dirty="0"/>
              <a:t>…är att utveckla länets hållbara brukande av skog genom att främja dialog och samarbete mellan skogsnäringen, naturvården, besöksnäring och andra skogliga intressenter.</a:t>
            </a:r>
          </a:p>
          <a:p>
            <a:pPr marL="0" indent="0">
              <a:lnSpc>
                <a:spcPct val="100000"/>
              </a:lnSpc>
              <a:buNone/>
            </a:pPr>
            <a:endParaRPr lang="sv-SE" sz="1400" dirty="0"/>
          </a:p>
          <a:p>
            <a:pPr marL="0" indent="0">
              <a:lnSpc>
                <a:spcPct val="100000"/>
              </a:lnSpc>
              <a:buNone/>
            </a:pPr>
            <a:r>
              <a:rPr lang="sv-SE" sz="1400" dirty="0"/>
              <a:t>Programmet tar avstamp i det nationella programmets vision och (fyra av fem) nationella fokusområden, utifrån regionala förutsättningar, intressen och behov.</a:t>
            </a:r>
          </a:p>
          <a:p>
            <a:pPr marL="0" indent="0">
              <a:lnSpc>
                <a:spcPct val="100000"/>
              </a:lnSpc>
              <a:buNone/>
            </a:pPr>
            <a:endParaRPr lang="sv-SE" sz="1400" dirty="0"/>
          </a:p>
          <a:p>
            <a:pPr marL="0" indent="0">
              <a:lnSpc>
                <a:spcPct val="100000"/>
              </a:lnSpc>
              <a:buNone/>
            </a:pPr>
            <a:r>
              <a:rPr lang="sv-SE" sz="1400" dirty="0"/>
              <a:t>På lång sikt ska arbetet:</a:t>
            </a:r>
          </a:p>
          <a:p>
            <a:pPr>
              <a:lnSpc>
                <a:spcPct val="100000"/>
              </a:lnSpc>
            </a:pPr>
            <a:r>
              <a:rPr lang="sv-SE" sz="1400" dirty="0"/>
              <a:t>bidra till en utveckling där företagande med koppling till skogens resurser stärks och där fler av skogens värden nyttjas på ett hållbart sätt.</a:t>
            </a:r>
          </a:p>
          <a:p>
            <a:pPr>
              <a:lnSpc>
                <a:spcPct val="100000"/>
              </a:lnSpc>
            </a:pPr>
            <a:r>
              <a:rPr lang="sv-SE" sz="1400" dirty="0"/>
              <a:t>leda till förbättringar inom ekonomi, sysselsättning, miljö, klimat, jämställdhet och integration.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4027CCBA-54BD-D55E-ED74-D8FF4E51385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817" r="6477"/>
          <a:stretch>
            <a:fillRect/>
          </a:stretch>
        </p:blipFill>
        <p:spPr>
          <a:xfrm>
            <a:off x="7260998" y="0"/>
            <a:ext cx="4931002" cy="6857999"/>
          </a:xfrm>
          <a:prstGeom prst="rect">
            <a:avLst/>
          </a:prstGeom>
          <a:noFill/>
        </p:spPr>
      </p:pic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10832740-49A2-F466-8DB0-EF75772DD8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22325" y="266902"/>
            <a:ext cx="6785208" cy="406367"/>
          </a:xfrm>
        </p:spPr>
        <p:txBody>
          <a:bodyPr/>
          <a:lstStyle/>
          <a:p>
            <a:endParaRPr lang="en-US"/>
          </a:p>
        </p:txBody>
      </p:sp>
      <p:sp>
        <p:nvSpPr>
          <p:cNvPr id="5" name="Rubrik 4">
            <a:extLst>
              <a:ext uri="{FF2B5EF4-FFF2-40B4-BE49-F238E27FC236}">
                <a16:creationId xmlns:a16="http://schemas.microsoft.com/office/drawing/2014/main" id="{77079292-A10F-5146-6037-D210A6473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118" y="876300"/>
            <a:ext cx="6954045" cy="1404000"/>
          </a:xfrm>
        </p:spPr>
        <p:txBody>
          <a:bodyPr anchor="t">
            <a:normAutofit/>
          </a:bodyPr>
          <a:lstStyle/>
          <a:p>
            <a:r>
              <a:rPr lang="sv-SE" sz="4400"/>
              <a:t>Skogsprogrammets övergripande syfte</a:t>
            </a:r>
          </a:p>
        </p:txBody>
      </p:sp>
    </p:spTree>
    <p:extLst>
      <p:ext uri="{BB962C8B-B14F-4D97-AF65-F5344CB8AC3E}">
        <p14:creationId xmlns:p14="http://schemas.microsoft.com/office/powerpoint/2010/main" val="359926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1EBBF-6EFB-8808-DA15-A58D68593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7436736-22C1-4CE9-4AEF-B1D682798F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4400" y="1882987"/>
            <a:ext cx="6441120" cy="411821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sv-SE" sz="1200" b="1" i="1" dirty="0"/>
              <a:t>Fokusområde: Ett hållbart skogsbruk med ökad klimatnytta</a:t>
            </a:r>
            <a:r>
              <a:rPr lang="sv-SE" sz="1200" dirty="0"/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sv-SE" sz="1200" b="1" dirty="0"/>
              <a:t>Mål:</a:t>
            </a:r>
            <a:r>
              <a:rPr lang="sv-SE" sz="1200" dirty="0"/>
              <a:t> Skogsbruket i Örebro län är lönsamt, hållbart och levererar fler klimatsmarta produkter och tjänster.</a:t>
            </a:r>
          </a:p>
          <a:p>
            <a:pPr marL="0" indent="0">
              <a:lnSpc>
                <a:spcPct val="100000"/>
              </a:lnSpc>
              <a:buNone/>
            </a:pPr>
            <a:endParaRPr lang="sv-SE" sz="1200" dirty="0"/>
          </a:p>
          <a:p>
            <a:pPr marL="0" indent="0">
              <a:lnSpc>
                <a:spcPct val="100000"/>
              </a:lnSpc>
              <a:buNone/>
            </a:pPr>
            <a:r>
              <a:rPr lang="sv-SE" sz="1200" b="1" i="1" dirty="0"/>
              <a:t>Fokusområde: Mångbruk av skog för fler jobb och hållbar tillväxt i hela landet.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sv-SE" sz="1200" b="1" dirty="0"/>
              <a:t>Mål:</a:t>
            </a:r>
            <a:r>
              <a:rPr lang="sv-SE" sz="1200" dirty="0"/>
              <a:t> Skogens alla värden bidrar till ett ökat lokalt företagande inom bland annat träförädling, turism och folkhälsa.</a:t>
            </a:r>
          </a:p>
          <a:p>
            <a:pPr marL="0" indent="0">
              <a:lnSpc>
                <a:spcPct val="100000"/>
              </a:lnSpc>
              <a:buNone/>
            </a:pPr>
            <a:endParaRPr lang="sv-SE" sz="1200" dirty="0"/>
          </a:p>
          <a:p>
            <a:pPr marL="0" indent="0">
              <a:lnSpc>
                <a:spcPct val="100000"/>
              </a:lnSpc>
              <a:buNone/>
            </a:pPr>
            <a:r>
              <a:rPr lang="sv-SE" sz="1200" b="1" i="1" dirty="0"/>
              <a:t>Fokusområde: Innovationer och förädlad skogsråvara i världsklass.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sv-SE" sz="1200" b="1" dirty="0"/>
              <a:t>Mål:</a:t>
            </a:r>
            <a:r>
              <a:rPr lang="sv-SE" sz="1200" dirty="0"/>
              <a:t> Regionen har en cirkulär och biobaserad ekonomi med en effektiv förädling av skogsråvaran, där innovativa produkter och tjänster utvecklas och bidrar till en hållbar tillväxt i hela länet.</a:t>
            </a:r>
          </a:p>
          <a:p>
            <a:pPr marL="0" indent="0">
              <a:lnSpc>
                <a:spcPct val="100000"/>
              </a:lnSpc>
              <a:buNone/>
            </a:pPr>
            <a:endParaRPr lang="sv-SE" sz="1200" dirty="0"/>
          </a:p>
          <a:p>
            <a:pPr marL="0" indent="0">
              <a:lnSpc>
                <a:spcPct val="100000"/>
              </a:lnSpc>
              <a:buNone/>
            </a:pPr>
            <a:r>
              <a:rPr lang="sv-SE" sz="1200" b="1" i="1" dirty="0"/>
              <a:t>Fokusområde: Ett kunskapskliv för ett hållbart brukande och bevarande av skogen.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sv-SE" sz="1200" b="1" dirty="0"/>
              <a:t>Mål: </a:t>
            </a:r>
            <a:r>
              <a:rPr lang="sv-SE" sz="1200" dirty="0"/>
              <a:t>Allmänheten har större kunskap om skogens betydelse för Örebro län.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sv-SE" sz="1200" b="1" dirty="0"/>
              <a:t>Mål: </a:t>
            </a:r>
            <a:r>
              <a:rPr lang="sv-SE" sz="1200" dirty="0"/>
              <a:t>Samarbeten mellan olika skogliga parter och intressenter präglas av en respektfull dialog för ökad kunskap, nyfikenhet och insikt utifrån olika perspektiv.</a:t>
            </a:r>
          </a:p>
          <a:p>
            <a:pPr marL="0" indent="0">
              <a:lnSpc>
                <a:spcPct val="100000"/>
              </a:lnSpc>
              <a:buNone/>
            </a:pPr>
            <a:endParaRPr lang="sv-SE" sz="1000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B5A5EFA3-351A-498D-99FC-201420CEA6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22325" y="266902"/>
            <a:ext cx="6785208" cy="406367"/>
          </a:xfrm>
        </p:spPr>
        <p:txBody>
          <a:bodyPr/>
          <a:lstStyle/>
          <a:p>
            <a:endParaRPr lang="en-US"/>
          </a:p>
        </p:txBody>
      </p:sp>
      <p:sp>
        <p:nvSpPr>
          <p:cNvPr id="5" name="Rubrik 4">
            <a:extLst>
              <a:ext uri="{FF2B5EF4-FFF2-40B4-BE49-F238E27FC236}">
                <a16:creationId xmlns:a16="http://schemas.microsoft.com/office/drawing/2014/main" id="{1C519420-3981-FB51-6516-FF8248199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118" y="876300"/>
            <a:ext cx="6954045" cy="1404000"/>
          </a:xfrm>
        </p:spPr>
        <p:txBody>
          <a:bodyPr anchor="t">
            <a:normAutofit/>
          </a:bodyPr>
          <a:lstStyle/>
          <a:p>
            <a:r>
              <a:rPr lang="sv-SE" dirty="0"/>
              <a:t>Övergripande mål 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1DD8CC82-155F-B12C-E5C5-BDB0A5668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5520" y="8313"/>
            <a:ext cx="4926480" cy="6849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600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666F1-57CC-45B5-3A29-5546383AD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09902C7-1176-EFC0-7187-7AF596388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3040" y="2264951"/>
            <a:ext cx="6226128" cy="353211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sv-SE" sz="1600" b="1" dirty="0"/>
              <a:t>Det regionala skogsprogrammet</a:t>
            </a:r>
          </a:p>
          <a:p>
            <a:pPr marL="0" indent="0">
              <a:lnSpc>
                <a:spcPct val="100000"/>
              </a:lnSpc>
              <a:buNone/>
            </a:pPr>
            <a:endParaRPr lang="sv-SE" sz="1200" dirty="0"/>
          </a:p>
          <a:p>
            <a:pPr>
              <a:lnSpc>
                <a:spcPct val="100000"/>
              </a:lnSpc>
            </a:pPr>
            <a:r>
              <a:rPr lang="sv-SE" sz="1400" dirty="0"/>
              <a:t>är ett frivilligt åtagande för länets skogliga aktörer. </a:t>
            </a:r>
          </a:p>
          <a:p>
            <a:pPr>
              <a:lnSpc>
                <a:spcPct val="100000"/>
              </a:lnSpc>
            </a:pPr>
            <a:endParaRPr lang="sv-SE" sz="1400" dirty="0"/>
          </a:p>
          <a:p>
            <a:pPr>
              <a:lnSpc>
                <a:spcPct val="100000"/>
              </a:lnSpc>
            </a:pPr>
            <a:r>
              <a:rPr lang="sv-SE" sz="1400" dirty="0"/>
              <a:t>ska fungera vägledande och inspirerande för deltagande aktörer i sina respektive verksamheter med koppling till skogarna i Örebro län.</a:t>
            </a:r>
          </a:p>
          <a:p>
            <a:pPr marL="0" indent="0">
              <a:lnSpc>
                <a:spcPct val="100000"/>
              </a:lnSpc>
              <a:buNone/>
            </a:pPr>
            <a:endParaRPr lang="sv-SE" sz="1400" dirty="0"/>
          </a:p>
          <a:p>
            <a:pPr>
              <a:lnSpc>
                <a:spcPct val="100000"/>
              </a:lnSpc>
            </a:pPr>
            <a:r>
              <a:rPr lang="sv-SE" sz="1400" dirty="0"/>
              <a:t>ska ses som ett underlag för en samverkan och dialog om frågor som rör skogen.</a:t>
            </a:r>
          </a:p>
          <a:p>
            <a:pPr marL="0" indent="0">
              <a:lnSpc>
                <a:spcPct val="100000"/>
              </a:lnSpc>
              <a:buNone/>
            </a:pPr>
            <a:endParaRPr lang="sv-SE" sz="1400" dirty="0"/>
          </a:p>
          <a:p>
            <a:pPr>
              <a:lnSpc>
                <a:spcPct val="100000"/>
              </a:lnSpc>
            </a:pPr>
            <a:r>
              <a:rPr lang="sv-SE" sz="1400" dirty="0"/>
              <a:t>ska komplettera och förstärka andra regionala strategier, planer och program med kopplingar till skogen.</a:t>
            </a:r>
          </a:p>
          <a:p>
            <a:pPr marL="0" indent="0">
              <a:lnSpc>
                <a:spcPct val="100000"/>
              </a:lnSpc>
              <a:buNone/>
            </a:pPr>
            <a:endParaRPr lang="sv-SE" sz="1600" dirty="0"/>
          </a:p>
          <a:p>
            <a:pPr>
              <a:lnSpc>
                <a:spcPct val="100000"/>
              </a:lnSpc>
            </a:pPr>
            <a:endParaRPr lang="sv-SE" sz="1600" dirty="0"/>
          </a:p>
        </p:txBody>
      </p:sp>
      <p:sp>
        <p:nvSpPr>
          <p:cNvPr id="5" name="Rubrik 4">
            <a:extLst>
              <a:ext uri="{FF2B5EF4-FFF2-40B4-BE49-F238E27FC236}">
                <a16:creationId xmlns:a16="http://schemas.microsoft.com/office/drawing/2014/main" id="{F5DA1C09-16D0-3499-05B6-543F9E50C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040" y="684564"/>
            <a:ext cx="6954045" cy="1404000"/>
          </a:xfrm>
        </p:spPr>
        <p:txBody>
          <a:bodyPr anchor="t">
            <a:normAutofit/>
          </a:bodyPr>
          <a:lstStyle/>
          <a:p>
            <a:r>
              <a:rPr lang="sv-SE" sz="4400" dirty="0"/>
              <a:t>Så ska programmet användas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03D23A43-F5ED-ADE2-855F-9405F30D49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6929" y="0"/>
            <a:ext cx="4985071" cy="6931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187011"/>
      </p:ext>
    </p:extLst>
  </p:cSld>
  <p:clrMapOvr>
    <a:masterClrMapping/>
  </p:clrMapOvr>
</p:sld>
</file>

<file path=ppt/theme/theme1.xml><?xml version="1.0" encoding="utf-8"?>
<a:theme xmlns:a="http://schemas.openxmlformats.org/drawingml/2006/main" name="2_Länsstyrelsen 2023 Formell, lugn &amp; naturlig">
  <a:themeElements>
    <a:clrScheme name="Lugn och naturlig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1D551B"/>
      </a:accent1>
      <a:accent2>
        <a:srgbClr val="568434"/>
      </a:accent2>
      <a:accent3>
        <a:srgbClr val="FDF5DE"/>
      </a:accent3>
      <a:accent4>
        <a:srgbClr val="28607E"/>
      </a:accent4>
      <a:accent5>
        <a:srgbClr val="7BA2B2"/>
      </a:accent5>
      <a:accent6>
        <a:srgbClr val="EEEEEE"/>
      </a:accent6>
      <a:hlink>
        <a:srgbClr val="28607E"/>
      </a:hlink>
      <a:folHlink>
        <a:srgbClr val="7BA2B2"/>
      </a:folHlink>
    </a:clrScheme>
    <a:fontScheme name="Anpassat 1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small_lugn_naturlig_Länsstyrelsen_Örebro.potx" id="{AE3637F7-7967-449A-B1DD-559597265CEE}" vid="{535E4B6E-575C-4A83-B251-2EB194EE6536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Presentationsmall_lugn_naturlig_Länsstyrelsen_Örebro</Template>
  <TotalTime>255</TotalTime>
  <Words>739</Words>
  <Application>Microsoft Office PowerPoint</Application>
  <PresentationFormat>Bredbild</PresentationFormat>
  <Paragraphs>83</Paragraphs>
  <Slides>5</Slides>
  <Notes>3</Notes>
  <HiddenSlides>1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5</vt:i4>
      </vt:variant>
    </vt:vector>
  </HeadingPairs>
  <TitlesOfParts>
    <vt:vector size="10" baseType="lpstr">
      <vt:lpstr>Arial</vt:lpstr>
      <vt:lpstr>Calibri</vt:lpstr>
      <vt:lpstr>Open Sans</vt:lpstr>
      <vt:lpstr>Segoe UI Semibold</vt:lpstr>
      <vt:lpstr>2_Länsstyrelsen 2023 Formell, lugn &amp; naturlig</vt:lpstr>
      <vt:lpstr>Skogsprogram för Örebro län</vt:lpstr>
      <vt:lpstr>Bakåtblick</vt:lpstr>
      <vt:lpstr>Skogsprogrammets övergripande syfte</vt:lpstr>
      <vt:lpstr>Övergripande mål </vt:lpstr>
      <vt:lpstr>Så ska programmet användas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Andersson Erika T</dc:creator>
  <cp:lastModifiedBy>Ulrika Persson</cp:lastModifiedBy>
  <cp:revision>28</cp:revision>
  <dcterms:created xsi:type="dcterms:W3CDTF">2026-03-17T15:25:46Z</dcterms:created>
  <dcterms:modified xsi:type="dcterms:W3CDTF">2026-10-02T10:56:21Z</dcterms:modified>
</cp:coreProperties>
</file>